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8" r:id="rId3"/>
    <p:sldId id="287" r:id="rId4"/>
    <p:sldId id="260" r:id="rId5"/>
    <p:sldId id="313" r:id="rId6"/>
    <p:sldId id="292" r:id="rId7"/>
    <p:sldId id="314" r:id="rId8"/>
    <p:sldId id="293" r:id="rId9"/>
    <p:sldId id="315" r:id="rId10"/>
    <p:sldId id="294" r:id="rId11"/>
    <p:sldId id="316" r:id="rId12"/>
    <p:sldId id="299" r:id="rId13"/>
    <p:sldId id="298" r:id="rId14"/>
    <p:sldId id="310" r:id="rId15"/>
    <p:sldId id="311" r:id="rId16"/>
    <p:sldId id="296" r:id="rId17"/>
    <p:sldId id="307" r:id="rId18"/>
    <p:sldId id="302" r:id="rId19"/>
    <p:sldId id="305" r:id="rId20"/>
    <p:sldId id="276" r:id="rId21"/>
    <p:sldId id="274" r:id="rId22"/>
    <p:sldId id="317" r:id="rId23"/>
    <p:sldId id="312" r:id="rId24"/>
    <p:sldId id="308" r:id="rId25"/>
    <p:sldId id="309" r:id="rId26"/>
    <p:sldId id="3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0A289-318B-2540-B7D9-CD40C4B46C6D}" v="1" dt="2025-03-29T19:34:23.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076"/>
  </p:normalViewPr>
  <p:slideViewPr>
    <p:cSldViewPr>
      <p:cViewPr varScale="1">
        <p:scale>
          <a:sx n="96" d="100"/>
          <a:sy n="96" d="100"/>
        </p:scale>
        <p:origin x="176" y="6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90" d="100"/>
          <a:sy n="90" d="100"/>
        </p:scale>
        <p:origin x="396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E92EB-D50F-411C-8BDE-70720218CC5F}"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B63C641C-DB19-4F17-8AAC-35A95B543F8C}">
      <dgm:prSet/>
      <dgm:spPr/>
      <dgm:t>
        <a:bodyPr/>
        <a:lstStyle/>
        <a:p>
          <a:pPr>
            <a:defRPr b="1"/>
          </a:pPr>
          <a:r>
            <a:rPr lang="en-US"/>
            <a:t>1999</a:t>
          </a:r>
        </a:p>
      </dgm:t>
    </dgm:pt>
    <dgm:pt modelId="{9A1B554F-F302-4C48-B756-6212C706B483}" type="parTrans" cxnId="{98B69D76-F631-4886-82BA-51290E7F467B}">
      <dgm:prSet/>
      <dgm:spPr/>
      <dgm:t>
        <a:bodyPr/>
        <a:lstStyle/>
        <a:p>
          <a:endParaRPr lang="en-US"/>
        </a:p>
      </dgm:t>
    </dgm:pt>
    <dgm:pt modelId="{682A3C1C-8402-4244-AABD-771298998158}" type="sibTrans" cxnId="{98B69D76-F631-4886-82BA-51290E7F467B}">
      <dgm:prSet/>
      <dgm:spPr/>
      <dgm:t>
        <a:bodyPr/>
        <a:lstStyle/>
        <a:p>
          <a:endParaRPr lang="en-US"/>
        </a:p>
      </dgm:t>
    </dgm:pt>
    <dgm:pt modelId="{775AC608-C17D-4866-BACF-CBF01973EAF5}">
      <dgm:prSet/>
      <dgm:spPr/>
      <dgm:t>
        <a:bodyPr/>
        <a:lstStyle/>
        <a:p>
          <a:r>
            <a:rPr lang="en-US"/>
            <a:t>Udi Mokady and Alon Cohen found CyberArk, introducing the concept of a “digital vault”</a:t>
          </a:r>
        </a:p>
      </dgm:t>
    </dgm:pt>
    <dgm:pt modelId="{2692EE04-1575-4621-B60B-0E5B9B2B7950}" type="parTrans" cxnId="{6428C61D-4242-4C7F-B944-6475C4CAE566}">
      <dgm:prSet/>
      <dgm:spPr/>
      <dgm:t>
        <a:bodyPr/>
        <a:lstStyle/>
        <a:p>
          <a:endParaRPr lang="en-US"/>
        </a:p>
      </dgm:t>
    </dgm:pt>
    <dgm:pt modelId="{21E6D7B8-7E90-4157-BE0A-2FF1040A8EC0}" type="sibTrans" cxnId="{6428C61D-4242-4C7F-B944-6475C4CAE566}">
      <dgm:prSet/>
      <dgm:spPr/>
      <dgm:t>
        <a:bodyPr/>
        <a:lstStyle/>
        <a:p>
          <a:endParaRPr lang="en-US"/>
        </a:p>
      </dgm:t>
    </dgm:pt>
    <dgm:pt modelId="{9BDF99A3-A635-41ED-A560-F254D3B7C17F}">
      <dgm:prSet/>
      <dgm:spPr/>
      <dgm:t>
        <a:bodyPr/>
        <a:lstStyle/>
        <a:p>
          <a:pPr>
            <a:defRPr b="1"/>
          </a:pPr>
          <a:r>
            <a:rPr lang="en-US"/>
            <a:t>2004</a:t>
          </a:r>
        </a:p>
      </dgm:t>
    </dgm:pt>
    <dgm:pt modelId="{D118F7D9-88B7-48A8-BBBC-9AE9CE1F7DEF}" type="parTrans" cxnId="{96F030CC-66D8-4566-8E19-9760A081111D}">
      <dgm:prSet/>
      <dgm:spPr/>
      <dgm:t>
        <a:bodyPr/>
        <a:lstStyle/>
        <a:p>
          <a:endParaRPr lang="en-US"/>
        </a:p>
      </dgm:t>
    </dgm:pt>
    <dgm:pt modelId="{77F9E330-6E29-4DE2-AC34-5D92BF48A493}" type="sibTrans" cxnId="{96F030CC-66D8-4566-8E19-9760A081111D}">
      <dgm:prSet/>
      <dgm:spPr/>
      <dgm:t>
        <a:bodyPr/>
        <a:lstStyle/>
        <a:p>
          <a:endParaRPr lang="en-US"/>
        </a:p>
      </dgm:t>
    </dgm:pt>
    <dgm:pt modelId="{5A95405C-CB91-49C2-90D7-512DBA8BD44C}">
      <dgm:prSet/>
      <dgm:spPr/>
      <dgm:t>
        <a:bodyPr/>
        <a:lstStyle/>
        <a:p>
          <a:r>
            <a:rPr lang="en-US"/>
            <a:t>Shift in focus from general secure storage to PAM (Privileged Access Management)</a:t>
          </a:r>
        </a:p>
      </dgm:t>
    </dgm:pt>
    <dgm:pt modelId="{06DA3561-A8CD-418D-8682-892D65260B6A}" type="parTrans" cxnId="{C1C820E1-40D1-48A9-9DF1-0523DF271BF4}">
      <dgm:prSet/>
      <dgm:spPr/>
      <dgm:t>
        <a:bodyPr/>
        <a:lstStyle/>
        <a:p>
          <a:endParaRPr lang="en-US"/>
        </a:p>
      </dgm:t>
    </dgm:pt>
    <dgm:pt modelId="{DECF1562-2D42-45D8-A5CD-F894CF995AD8}" type="sibTrans" cxnId="{C1C820E1-40D1-48A9-9DF1-0523DF271BF4}">
      <dgm:prSet/>
      <dgm:spPr/>
      <dgm:t>
        <a:bodyPr/>
        <a:lstStyle/>
        <a:p>
          <a:endParaRPr lang="en-US"/>
        </a:p>
      </dgm:t>
    </dgm:pt>
    <dgm:pt modelId="{151025C3-931F-48F6-A2FD-CD2F0FA548C8}">
      <dgm:prSet/>
      <dgm:spPr/>
      <dgm:t>
        <a:bodyPr/>
        <a:lstStyle/>
        <a:p>
          <a:pPr>
            <a:defRPr b="1"/>
          </a:pPr>
          <a:r>
            <a:rPr lang="en-US"/>
            <a:t>2006</a:t>
          </a:r>
        </a:p>
      </dgm:t>
    </dgm:pt>
    <dgm:pt modelId="{B1C73738-9A64-49E4-A2A4-987F06179709}" type="parTrans" cxnId="{D8A3ADFD-059B-48D6-8707-0362CE7F81AD}">
      <dgm:prSet/>
      <dgm:spPr/>
      <dgm:t>
        <a:bodyPr/>
        <a:lstStyle/>
        <a:p>
          <a:endParaRPr lang="en-US"/>
        </a:p>
      </dgm:t>
    </dgm:pt>
    <dgm:pt modelId="{82DFA5FE-10B4-459A-96DC-B60EC6AE6054}" type="sibTrans" cxnId="{D8A3ADFD-059B-48D6-8707-0362CE7F81AD}">
      <dgm:prSet/>
      <dgm:spPr/>
      <dgm:t>
        <a:bodyPr/>
        <a:lstStyle/>
        <a:p>
          <a:endParaRPr lang="en-US"/>
        </a:p>
      </dgm:t>
    </dgm:pt>
    <dgm:pt modelId="{AEF6222E-BB55-488C-9737-7AA1FC8B234F}">
      <dgm:prSet/>
      <dgm:spPr/>
      <dgm:t>
        <a:bodyPr/>
        <a:lstStyle/>
        <a:p>
          <a:r>
            <a:rPr lang="en-US"/>
            <a:t>CyberArk expands globally, setting up sales channels in Europe and Asia</a:t>
          </a:r>
        </a:p>
      </dgm:t>
    </dgm:pt>
    <dgm:pt modelId="{1581A18B-927C-4BC6-B9C2-E04B023DB9B8}" type="parTrans" cxnId="{99D836BF-7C62-4E88-BC09-C087E70610C8}">
      <dgm:prSet/>
      <dgm:spPr/>
      <dgm:t>
        <a:bodyPr/>
        <a:lstStyle/>
        <a:p>
          <a:endParaRPr lang="en-US"/>
        </a:p>
      </dgm:t>
    </dgm:pt>
    <dgm:pt modelId="{5A571E2D-A2B2-44C7-8FBE-5F53B8FCC02B}" type="sibTrans" cxnId="{99D836BF-7C62-4E88-BC09-C087E70610C8}">
      <dgm:prSet/>
      <dgm:spPr/>
      <dgm:t>
        <a:bodyPr/>
        <a:lstStyle/>
        <a:p>
          <a:endParaRPr lang="en-US"/>
        </a:p>
      </dgm:t>
    </dgm:pt>
    <dgm:pt modelId="{309D5EBC-DD65-4A42-AE38-B6C94E7CEA62}">
      <dgm:prSet/>
      <dgm:spPr/>
      <dgm:t>
        <a:bodyPr/>
        <a:lstStyle/>
        <a:p>
          <a:pPr>
            <a:defRPr b="1"/>
          </a:pPr>
          <a:r>
            <a:rPr lang="en-US"/>
            <a:t>2014</a:t>
          </a:r>
        </a:p>
      </dgm:t>
    </dgm:pt>
    <dgm:pt modelId="{5D7ADE43-4D65-4A8C-9048-213835B77365}" type="parTrans" cxnId="{7CD6182F-0939-46DA-8DC3-64925536BCDA}">
      <dgm:prSet/>
      <dgm:spPr/>
      <dgm:t>
        <a:bodyPr/>
        <a:lstStyle/>
        <a:p>
          <a:endParaRPr lang="en-US"/>
        </a:p>
      </dgm:t>
    </dgm:pt>
    <dgm:pt modelId="{8BDB7C1F-BD21-471F-BCA3-9DBD8C2FD36D}" type="sibTrans" cxnId="{7CD6182F-0939-46DA-8DC3-64925536BCDA}">
      <dgm:prSet/>
      <dgm:spPr/>
      <dgm:t>
        <a:bodyPr/>
        <a:lstStyle/>
        <a:p>
          <a:endParaRPr lang="en-US"/>
        </a:p>
      </dgm:t>
    </dgm:pt>
    <dgm:pt modelId="{F639130D-2BDE-468E-8521-E85D4447E737}">
      <dgm:prSet/>
      <dgm:spPr/>
      <dgm:t>
        <a:bodyPr/>
        <a:lstStyle/>
        <a:p>
          <a:r>
            <a:rPr lang="en-US"/>
            <a:t>CyberArk goes public (IPO) on NASDAQ at a valuation of $885 million</a:t>
          </a:r>
        </a:p>
      </dgm:t>
    </dgm:pt>
    <dgm:pt modelId="{3B878D57-CABB-4384-8F0E-3800F7276AAC}" type="parTrans" cxnId="{02B86C2E-3207-4122-B2B9-F629AA0C0802}">
      <dgm:prSet/>
      <dgm:spPr/>
      <dgm:t>
        <a:bodyPr/>
        <a:lstStyle/>
        <a:p>
          <a:endParaRPr lang="en-US"/>
        </a:p>
      </dgm:t>
    </dgm:pt>
    <dgm:pt modelId="{45513BD4-7FAF-42B9-8CDD-A2D9C49D0EFB}" type="sibTrans" cxnId="{02B86C2E-3207-4122-B2B9-F629AA0C0802}">
      <dgm:prSet/>
      <dgm:spPr/>
      <dgm:t>
        <a:bodyPr/>
        <a:lstStyle/>
        <a:p>
          <a:endParaRPr lang="en-US"/>
        </a:p>
      </dgm:t>
    </dgm:pt>
    <dgm:pt modelId="{7BC218C8-6652-4546-8168-D6B9E7CE6D2C}">
      <dgm:prSet/>
      <dgm:spPr/>
      <dgm:t>
        <a:bodyPr/>
        <a:lstStyle/>
        <a:p>
          <a:pPr>
            <a:defRPr b="1"/>
          </a:pPr>
          <a:r>
            <a:rPr lang="en-US"/>
            <a:t>2019</a:t>
          </a:r>
        </a:p>
      </dgm:t>
    </dgm:pt>
    <dgm:pt modelId="{E2A5BC58-A23A-40BA-AFE7-427880A15262}" type="parTrans" cxnId="{8A23E360-5724-4804-8722-2E4C077125C3}">
      <dgm:prSet/>
      <dgm:spPr/>
      <dgm:t>
        <a:bodyPr/>
        <a:lstStyle/>
        <a:p>
          <a:endParaRPr lang="en-US"/>
        </a:p>
      </dgm:t>
    </dgm:pt>
    <dgm:pt modelId="{DBEA2B82-0410-452A-8B59-B2575B593A15}" type="sibTrans" cxnId="{8A23E360-5724-4804-8722-2E4C077125C3}">
      <dgm:prSet/>
      <dgm:spPr/>
      <dgm:t>
        <a:bodyPr/>
        <a:lstStyle/>
        <a:p>
          <a:endParaRPr lang="en-US"/>
        </a:p>
      </dgm:t>
    </dgm:pt>
    <dgm:pt modelId="{F8C230D2-EED5-4E0A-BB3F-38F171BB430B}">
      <dgm:prSet/>
      <dgm:spPr/>
      <dgm:t>
        <a:bodyPr/>
        <a:lstStyle/>
        <a:p>
          <a:r>
            <a:rPr lang="en-US"/>
            <a:t>Expands SaaS and cloud-native PAM solutions, with partnerships with AWS, Microsoft Azure, and Google Cloud</a:t>
          </a:r>
        </a:p>
      </dgm:t>
    </dgm:pt>
    <dgm:pt modelId="{EE17A79E-7B5B-4C48-9F91-C560C54FE0A6}" type="parTrans" cxnId="{84142FA3-8E18-4EF7-AC3F-818394EEBAF0}">
      <dgm:prSet/>
      <dgm:spPr/>
      <dgm:t>
        <a:bodyPr/>
        <a:lstStyle/>
        <a:p>
          <a:endParaRPr lang="en-US"/>
        </a:p>
      </dgm:t>
    </dgm:pt>
    <dgm:pt modelId="{A4F9ACE9-E983-45EC-B4F5-7162D4F15467}" type="sibTrans" cxnId="{84142FA3-8E18-4EF7-AC3F-818394EEBAF0}">
      <dgm:prSet/>
      <dgm:spPr/>
      <dgm:t>
        <a:bodyPr/>
        <a:lstStyle/>
        <a:p>
          <a:endParaRPr lang="en-US"/>
        </a:p>
      </dgm:t>
    </dgm:pt>
    <dgm:pt modelId="{67580A87-6DD2-4007-A6BE-AEC668859C80}">
      <dgm:prSet/>
      <dgm:spPr/>
      <dgm:t>
        <a:bodyPr/>
        <a:lstStyle/>
        <a:p>
          <a:pPr>
            <a:defRPr b="1"/>
          </a:pPr>
          <a:r>
            <a:rPr lang="en-US"/>
            <a:t>2020</a:t>
          </a:r>
        </a:p>
      </dgm:t>
    </dgm:pt>
    <dgm:pt modelId="{A271E067-BF3B-437D-A2DC-C5D5FF30C9FA}" type="parTrans" cxnId="{2CD07974-0839-4E15-AC86-DEF60158DCF0}">
      <dgm:prSet/>
      <dgm:spPr/>
      <dgm:t>
        <a:bodyPr/>
        <a:lstStyle/>
        <a:p>
          <a:endParaRPr lang="en-US"/>
        </a:p>
      </dgm:t>
    </dgm:pt>
    <dgm:pt modelId="{1953D21F-0A38-4FA0-A770-2B9E777EF24A}" type="sibTrans" cxnId="{2CD07974-0839-4E15-AC86-DEF60158DCF0}">
      <dgm:prSet/>
      <dgm:spPr/>
      <dgm:t>
        <a:bodyPr/>
        <a:lstStyle/>
        <a:p>
          <a:endParaRPr lang="en-US"/>
        </a:p>
      </dgm:t>
    </dgm:pt>
    <dgm:pt modelId="{FAFB536D-B427-4026-B10D-E6F2965190FD}">
      <dgm:prSet/>
      <dgm:spPr/>
      <dgm:t>
        <a:bodyPr/>
        <a:lstStyle/>
        <a:p>
          <a:r>
            <a:rPr lang="en-US"/>
            <a:t>The pandemic accelerates cloud adoption, increasing demand for zero-trust architectures</a:t>
          </a:r>
        </a:p>
      </dgm:t>
    </dgm:pt>
    <dgm:pt modelId="{3581E3AC-5BC1-4D5B-94EA-51B5508EEF91}" type="parTrans" cxnId="{B6FB6D91-BFCB-4FF2-99D0-629724CC0BB8}">
      <dgm:prSet/>
      <dgm:spPr/>
      <dgm:t>
        <a:bodyPr/>
        <a:lstStyle/>
        <a:p>
          <a:endParaRPr lang="en-US"/>
        </a:p>
      </dgm:t>
    </dgm:pt>
    <dgm:pt modelId="{44049ADB-54AC-4133-8184-27F344C3F3D5}" type="sibTrans" cxnId="{B6FB6D91-BFCB-4FF2-99D0-629724CC0BB8}">
      <dgm:prSet/>
      <dgm:spPr/>
      <dgm:t>
        <a:bodyPr/>
        <a:lstStyle/>
        <a:p>
          <a:endParaRPr lang="en-US"/>
        </a:p>
      </dgm:t>
    </dgm:pt>
    <dgm:pt modelId="{C3455722-3ABE-465E-919D-049B2AF2ADB4}">
      <dgm:prSet/>
      <dgm:spPr/>
      <dgm:t>
        <a:bodyPr/>
        <a:lstStyle/>
        <a:p>
          <a:pPr>
            <a:defRPr b="1"/>
          </a:pPr>
          <a:r>
            <a:rPr lang="en-US"/>
            <a:t>2022</a:t>
          </a:r>
        </a:p>
      </dgm:t>
    </dgm:pt>
    <dgm:pt modelId="{44C69940-6F96-427E-84A8-E112AF88DE35}" type="parTrans" cxnId="{63044755-2CE7-46FB-B486-6E356746940D}">
      <dgm:prSet/>
      <dgm:spPr/>
      <dgm:t>
        <a:bodyPr/>
        <a:lstStyle/>
        <a:p>
          <a:endParaRPr lang="en-US"/>
        </a:p>
      </dgm:t>
    </dgm:pt>
    <dgm:pt modelId="{4C60C90B-B36C-41CC-93AD-CCA9B005C617}" type="sibTrans" cxnId="{63044755-2CE7-46FB-B486-6E356746940D}">
      <dgm:prSet/>
      <dgm:spPr/>
      <dgm:t>
        <a:bodyPr/>
        <a:lstStyle/>
        <a:p>
          <a:endParaRPr lang="en-US"/>
        </a:p>
      </dgm:t>
    </dgm:pt>
    <dgm:pt modelId="{DCBE7A4F-C670-469C-9B76-2DA71D0FBC62}">
      <dgm:prSet/>
      <dgm:spPr/>
      <dgm:t>
        <a:bodyPr/>
        <a:lstStyle/>
        <a:p>
          <a:r>
            <a:rPr lang="en-US"/>
            <a:t>CyberArk transitions to a subscription-based model for all new business</a:t>
          </a:r>
        </a:p>
      </dgm:t>
    </dgm:pt>
    <dgm:pt modelId="{05C8C009-9BBE-4B65-A3A4-FA2B312A295A}" type="parTrans" cxnId="{EFBFAF91-2CA6-43AE-B662-13A7F3029633}">
      <dgm:prSet/>
      <dgm:spPr/>
      <dgm:t>
        <a:bodyPr/>
        <a:lstStyle/>
        <a:p>
          <a:endParaRPr lang="en-US"/>
        </a:p>
      </dgm:t>
    </dgm:pt>
    <dgm:pt modelId="{FC87FAAD-61C6-42C4-8A53-0F581214F4B7}" type="sibTrans" cxnId="{EFBFAF91-2CA6-43AE-B662-13A7F3029633}">
      <dgm:prSet/>
      <dgm:spPr/>
      <dgm:t>
        <a:bodyPr/>
        <a:lstStyle/>
        <a:p>
          <a:endParaRPr lang="en-US"/>
        </a:p>
      </dgm:t>
    </dgm:pt>
    <dgm:pt modelId="{57615E75-C777-4638-8AE6-9FEBC2291227}">
      <dgm:prSet/>
      <dgm:spPr/>
      <dgm:t>
        <a:bodyPr/>
        <a:lstStyle/>
        <a:p>
          <a:pPr>
            <a:defRPr b="1"/>
          </a:pPr>
          <a:r>
            <a:rPr lang="en-US"/>
            <a:t>2025</a:t>
          </a:r>
        </a:p>
      </dgm:t>
    </dgm:pt>
    <dgm:pt modelId="{77B98A88-9941-4DAE-903E-ED185885A295}" type="parTrans" cxnId="{294E9ABE-A46F-47DE-96EA-8382EFC29331}">
      <dgm:prSet/>
      <dgm:spPr/>
      <dgm:t>
        <a:bodyPr/>
        <a:lstStyle/>
        <a:p>
          <a:endParaRPr lang="en-US"/>
        </a:p>
      </dgm:t>
    </dgm:pt>
    <dgm:pt modelId="{07AE77F6-E8DC-4249-9AF3-5804B0D8754A}" type="sibTrans" cxnId="{294E9ABE-A46F-47DE-96EA-8382EFC29331}">
      <dgm:prSet/>
      <dgm:spPr/>
      <dgm:t>
        <a:bodyPr/>
        <a:lstStyle/>
        <a:p>
          <a:endParaRPr lang="en-US"/>
        </a:p>
      </dgm:t>
    </dgm:pt>
    <dgm:pt modelId="{CBE91CA9-8A9C-4686-9E5A-BA81CAD1652E}">
      <dgm:prSet/>
      <dgm:spPr/>
      <dgm:t>
        <a:bodyPr/>
        <a:lstStyle/>
        <a:p>
          <a:r>
            <a:rPr lang="en-US"/>
            <a:t>CyberArk strengthens identity security with AI-powered threat detection and automation tools</a:t>
          </a:r>
        </a:p>
      </dgm:t>
    </dgm:pt>
    <dgm:pt modelId="{44F3803C-C319-4D54-A31C-546600EF872E}" type="parTrans" cxnId="{64EDE1DB-AC39-4E7A-A4B0-130B245D000B}">
      <dgm:prSet/>
      <dgm:spPr/>
      <dgm:t>
        <a:bodyPr/>
        <a:lstStyle/>
        <a:p>
          <a:endParaRPr lang="en-US"/>
        </a:p>
      </dgm:t>
    </dgm:pt>
    <dgm:pt modelId="{9C87398E-4E1C-4A96-8273-AEACC3CDAA91}" type="sibTrans" cxnId="{64EDE1DB-AC39-4E7A-A4B0-130B245D000B}">
      <dgm:prSet/>
      <dgm:spPr/>
      <dgm:t>
        <a:bodyPr/>
        <a:lstStyle/>
        <a:p>
          <a:endParaRPr lang="en-US"/>
        </a:p>
      </dgm:t>
    </dgm:pt>
    <dgm:pt modelId="{B52B621B-98A6-8D4C-83A0-2F04368E5B57}" type="pres">
      <dgm:prSet presAssocID="{605E92EB-D50F-411C-8BDE-70720218CC5F}" presName="root" presStyleCnt="0">
        <dgm:presLayoutVars>
          <dgm:chMax/>
          <dgm:chPref/>
          <dgm:animLvl val="lvl"/>
        </dgm:presLayoutVars>
      </dgm:prSet>
      <dgm:spPr/>
    </dgm:pt>
    <dgm:pt modelId="{D6A7F4BB-ADE1-C14D-9F59-198C09E11C2E}" type="pres">
      <dgm:prSet presAssocID="{605E92EB-D50F-411C-8BDE-70720218CC5F}" presName="divider" presStyleLbl="node1" presStyleIdx="0" presStyleCnt="1"/>
      <dgm:spPr/>
    </dgm:pt>
    <dgm:pt modelId="{B862FEE9-90E6-E540-81FA-9583AC3C6B08}" type="pres">
      <dgm:prSet presAssocID="{605E92EB-D50F-411C-8BDE-70720218CC5F}" presName="nodes" presStyleCnt="0">
        <dgm:presLayoutVars>
          <dgm:chMax/>
          <dgm:chPref/>
          <dgm:animLvl val="lvl"/>
        </dgm:presLayoutVars>
      </dgm:prSet>
      <dgm:spPr/>
    </dgm:pt>
    <dgm:pt modelId="{03722F30-F932-5E4B-BC06-F888BC51A042}" type="pres">
      <dgm:prSet presAssocID="{B63C641C-DB19-4F17-8AAC-35A95B543F8C}" presName="composite" presStyleCnt="0"/>
      <dgm:spPr/>
    </dgm:pt>
    <dgm:pt modelId="{C520D4B1-A42A-EA4E-BD3E-CAE07ECE78AF}" type="pres">
      <dgm:prSet presAssocID="{B63C641C-DB19-4F17-8AAC-35A95B543F8C}" presName="L1TextContainer" presStyleLbl="revTx" presStyleIdx="0" presStyleCnt="8">
        <dgm:presLayoutVars>
          <dgm:chMax val="1"/>
          <dgm:chPref val="1"/>
          <dgm:bulletEnabled val="1"/>
        </dgm:presLayoutVars>
      </dgm:prSet>
      <dgm:spPr/>
    </dgm:pt>
    <dgm:pt modelId="{10F1F3B9-60ED-D649-BBC5-323AA6B6F4E0}" type="pres">
      <dgm:prSet presAssocID="{B63C641C-DB19-4F17-8AAC-35A95B543F8C}" presName="L2TextContainerWrapper" presStyleCnt="0">
        <dgm:presLayoutVars>
          <dgm:chMax val="0"/>
          <dgm:chPref val="0"/>
          <dgm:bulletEnabled val="1"/>
        </dgm:presLayoutVars>
      </dgm:prSet>
      <dgm:spPr/>
    </dgm:pt>
    <dgm:pt modelId="{D13B952B-9266-A242-B08B-FE03F8444732}" type="pres">
      <dgm:prSet presAssocID="{B63C641C-DB19-4F17-8AAC-35A95B543F8C}" presName="L2TextContainer" presStyleLbl="bgAccFollowNode1" presStyleIdx="0" presStyleCnt="8"/>
      <dgm:spPr/>
    </dgm:pt>
    <dgm:pt modelId="{EF155F48-1CEF-D64B-88C0-34DB0C0CD874}" type="pres">
      <dgm:prSet presAssocID="{B63C641C-DB19-4F17-8AAC-35A95B543F8C}" presName="FlexibleEmptyPlaceHolder" presStyleCnt="0"/>
      <dgm:spPr/>
    </dgm:pt>
    <dgm:pt modelId="{CA351351-B247-F444-86DE-EFE218B816F3}" type="pres">
      <dgm:prSet presAssocID="{B63C641C-DB19-4F17-8AAC-35A95B543F8C}" presName="ConnectLine" presStyleLbl="alignNode1" presStyleIdx="0"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9E8421C-5A60-9847-9016-15D7DED4184F}" type="pres">
      <dgm:prSet presAssocID="{B63C641C-DB19-4F17-8AAC-35A95B543F8C}" presName="ConnectorPoint" presStyleLbl="fgAcc1" presStyleIdx="0" presStyleCnt="8"/>
      <dgm:spPr>
        <a:solidFill>
          <a:schemeClr val="lt1">
            <a:alpha val="90000"/>
            <a:hueOff val="0"/>
            <a:satOff val="0"/>
            <a:lumOff val="0"/>
            <a:alphaOff val="0"/>
          </a:schemeClr>
        </a:solidFill>
        <a:ln w="19050" cap="flat" cmpd="sng" algn="ctr">
          <a:noFill/>
          <a:prstDash val="solid"/>
          <a:miter lim="800000"/>
        </a:ln>
        <a:effectLst/>
      </dgm:spPr>
    </dgm:pt>
    <dgm:pt modelId="{6E37B602-004D-8948-9E17-EADE2826B76C}" type="pres">
      <dgm:prSet presAssocID="{B63C641C-DB19-4F17-8AAC-35A95B543F8C}" presName="EmptyPlaceHolder" presStyleCnt="0"/>
      <dgm:spPr/>
    </dgm:pt>
    <dgm:pt modelId="{F272C903-34ED-6941-8E3A-1D1D21EA7DF4}" type="pres">
      <dgm:prSet presAssocID="{682A3C1C-8402-4244-AABD-771298998158}" presName="spaceBetweenRectangles" presStyleCnt="0"/>
      <dgm:spPr/>
    </dgm:pt>
    <dgm:pt modelId="{EB44E075-0FE6-B64F-8BF1-F7F8B8360365}" type="pres">
      <dgm:prSet presAssocID="{9BDF99A3-A635-41ED-A560-F254D3B7C17F}" presName="composite" presStyleCnt="0"/>
      <dgm:spPr/>
    </dgm:pt>
    <dgm:pt modelId="{52AC9315-55D6-9A45-8FF1-A524A047305C}" type="pres">
      <dgm:prSet presAssocID="{9BDF99A3-A635-41ED-A560-F254D3B7C17F}" presName="L1TextContainer" presStyleLbl="revTx" presStyleIdx="1" presStyleCnt="8">
        <dgm:presLayoutVars>
          <dgm:chMax val="1"/>
          <dgm:chPref val="1"/>
          <dgm:bulletEnabled val="1"/>
        </dgm:presLayoutVars>
      </dgm:prSet>
      <dgm:spPr/>
    </dgm:pt>
    <dgm:pt modelId="{E3FEBA01-A467-304A-851C-4ADC33E4E99B}" type="pres">
      <dgm:prSet presAssocID="{9BDF99A3-A635-41ED-A560-F254D3B7C17F}" presName="L2TextContainerWrapper" presStyleCnt="0">
        <dgm:presLayoutVars>
          <dgm:chMax val="0"/>
          <dgm:chPref val="0"/>
          <dgm:bulletEnabled val="1"/>
        </dgm:presLayoutVars>
      </dgm:prSet>
      <dgm:spPr/>
    </dgm:pt>
    <dgm:pt modelId="{0A75E7C9-493F-C54A-A05B-D732D90B0142}" type="pres">
      <dgm:prSet presAssocID="{9BDF99A3-A635-41ED-A560-F254D3B7C17F}" presName="L2TextContainer" presStyleLbl="bgAccFollowNode1" presStyleIdx="1" presStyleCnt="8"/>
      <dgm:spPr/>
    </dgm:pt>
    <dgm:pt modelId="{925EB34B-C772-4F42-9D58-405C54D0A3EF}" type="pres">
      <dgm:prSet presAssocID="{9BDF99A3-A635-41ED-A560-F254D3B7C17F}" presName="FlexibleEmptyPlaceHolder" presStyleCnt="0"/>
      <dgm:spPr/>
    </dgm:pt>
    <dgm:pt modelId="{756E97FA-3654-D842-B06C-34763866DE93}" type="pres">
      <dgm:prSet presAssocID="{9BDF99A3-A635-41ED-A560-F254D3B7C17F}" presName="ConnectLine" presStyleLbl="alignNode1" presStyleIdx="1"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4091B86-F8C9-7D47-BF1B-75F1F6384818}" type="pres">
      <dgm:prSet presAssocID="{9BDF99A3-A635-41ED-A560-F254D3B7C17F}" presName="ConnectorPoint" presStyleLbl="fgAcc1" presStyleIdx="1" presStyleCnt="8"/>
      <dgm:spPr>
        <a:solidFill>
          <a:schemeClr val="lt1">
            <a:alpha val="90000"/>
            <a:hueOff val="0"/>
            <a:satOff val="0"/>
            <a:lumOff val="0"/>
            <a:alphaOff val="0"/>
          </a:schemeClr>
        </a:solidFill>
        <a:ln w="19050" cap="flat" cmpd="sng" algn="ctr">
          <a:noFill/>
          <a:prstDash val="solid"/>
          <a:miter lim="800000"/>
        </a:ln>
        <a:effectLst/>
      </dgm:spPr>
    </dgm:pt>
    <dgm:pt modelId="{4FDCBA87-A411-BD40-9A6D-964959E6D260}" type="pres">
      <dgm:prSet presAssocID="{9BDF99A3-A635-41ED-A560-F254D3B7C17F}" presName="EmptyPlaceHolder" presStyleCnt="0"/>
      <dgm:spPr/>
    </dgm:pt>
    <dgm:pt modelId="{6C95B274-DB59-2E47-9F15-DB5D6256B96C}" type="pres">
      <dgm:prSet presAssocID="{77F9E330-6E29-4DE2-AC34-5D92BF48A493}" presName="spaceBetweenRectangles" presStyleCnt="0"/>
      <dgm:spPr/>
    </dgm:pt>
    <dgm:pt modelId="{6F7F8D28-B981-E641-9538-FAB02DACC02C}" type="pres">
      <dgm:prSet presAssocID="{151025C3-931F-48F6-A2FD-CD2F0FA548C8}" presName="composite" presStyleCnt="0"/>
      <dgm:spPr/>
    </dgm:pt>
    <dgm:pt modelId="{4060511B-FCE9-A945-9ED5-A32F3FDC3E3C}" type="pres">
      <dgm:prSet presAssocID="{151025C3-931F-48F6-A2FD-CD2F0FA548C8}" presName="L1TextContainer" presStyleLbl="revTx" presStyleIdx="2" presStyleCnt="8">
        <dgm:presLayoutVars>
          <dgm:chMax val="1"/>
          <dgm:chPref val="1"/>
          <dgm:bulletEnabled val="1"/>
        </dgm:presLayoutVars>
      </dgm:prSet>
      <dgm:spPr/>
    </dgm:pt>
    <dgm:pt modelId="{3291C4E7-3A31-1447-9FC0-99393BD52735}" type="pres">
      <dgm:prSet presAssocID="{151025C3-931F-48F6-A2FD-CD2F0FA548C8}" presName="L2TextContainerWrapper" presStyleCnt="0">
        <dgm:presLayoutVars>
          <dgm:chMax val="0"/>
          <dgm:chPref val="0"/>
          <dgm:bulletEnabled val="1"/>
        </dgm:presLayoutVars>
      </dgm:prSet>
      <dgm:spPr/>
    </dgm:pt>
    <dgm:pt modelId="{7783D3E9-FBEF-2746-94A3-0A468DE99101}" type="pres">
      <dgm:prSet presAssocID="{151025C3-931F-48F6-A2FD-CD2F0FA548C8}" presName="L2TextContainer" presStyleLbl="bgAccFollowNode1" presStyleIdx="2" presStyleCnt="8"/>
      <dgm:spPr/>
    </dgm:pt>
    <dgm:pt modelId="{7076840C-931B-E74F-9A60-611CB99C5526}" type="pres">
      <dgm:prSet presAssocID="{151025C3-931F-48F6-A2FD-CD2F0FA548C8}" presName="FlexibleEmptyPlaceHolder" presStyleCnt="0"/>
      <dgm:spPr/>
    </dgm:pt>
    <dgm:pt modelId="{057031DD-C013-464F-81E0-6A20435BAD4C}" type="pres">
      <dgm:prSet presAssocID="{151025C3-931F-48F6-A2FD-CD2F0FA548C8}" presName="ConnectLine" presStyleLbl="alignNode1" presStyleIdx="2"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2961AC7F-C609-9C4E-A10B-2665B2FEEB74}" type="pres">
      <dgm:prSet presAssocID="{151025C3-931F-48F6-A2FD-CD2F0FA548C8}" presName="ConnectorPoint" presStyleLbl="fgAcc1" presStyleIdx="2" presStyleCnt="8"/>
      <dgm:spPr>
        <a:solidFill>
          <a:schemeClr val="lt1">
            <a:alpha val="90000"/>
            <a:hueOff val="0"/>
            <a:satOff val="0"/>
            <a:lumOff val="0"/>
            <a:alphaOff val="0"/>
          </a:schemeClr>
        </a:solidFill>
        <a:ln w="19050" cap="flat" cmpd="sng" algn="ctr">
          <a:noFill/>
          <a:prstDash val="solid"/>
          <a:miter lim="800000"/>
        </a:ln>
        <a:effectLst/>
      </dgm:spPr>
    </dgm:pt>
    <dgm:pt modelId="{33439230-1650-5640-9845-42824CCA2035}" type="pres">
      <dgm:prSet presAssocID="{151025C3-931F-48F6-A2FD-CD2F0FA548C8}" presName="EmptyPlaceHolder" presStyleCnt="0"/>
      <dgm:spPr/>
    </dgm:pt>
    <dgm:pt modelId="{5FC604A7-0F05-0E4E-940A-0A7C5022D106}" type="pres">
      <dgm:prSet presAssocID="{82DFA5FE-10B4-459A-96DC-B60EC6AE6054}" presName="spaceBetweenRectangles" presStyleCnt="0"/>
      <dgm:spPr/>
    </dgm:pt>
    <dgm:pt modelId="{D2955188-AAB3-324B-9D95-FCC369FBDAD0}" type="pres">
      <dgm:prSet presAssocID="{309D5EBC-DD65-4A42-AE38-B6C94E7CEA62}" presName="composite" presStyleCnt="0"/>
      <dgm:spPr/>
    </dgm:pt>
    <dgm:pt modelId="{9B5A1BB2-8F66-874A-BA3A-21920DBBCD6B}" type="pres">
      <dgm:prSet presAssocID="{309D5EBC-DD65-4A42-AE38-B6C94E7CEA62}" presName="L1TextContainer" presStyleLbl="revTx" presStyleIdx="3" presStyleCnt="8">
        <dgm:presLayoutVars>
          <dgm:chMax val="1"/>
          <dgm:chPref val="1"/>
          <dgm:bulletEnabled val="1"/>
        </dgm:presLayoutVars>
      </dgm:prSet>
      <dgm:spPr/>
    </dgm:pt>
    <dgm:pt modelId="{73FE7E90-8B85-604A-A97A-1D7B2DC2DB96}" type="pres">
      <dgm:prSet presAssocID="{309D5EBC-DD65-4A42-AE38-B6C94E7CEA62}" presName="L2TextContainerWrapper" presStyleCnt="0">
        <dgm:presLayoutVars>
          <dgm:chMax val="0"/>
          <dgm:chPref val="0"/>
          <dgm:bulletEnabled val="1"/>
        </dgm:presLayoutVars>
      </dgm:prSet>
      <dgm:spPr/>
    </dgm:pt>
    <dgm:pt modelId="{71F379FD-D89F-8645-BCA2-55DC1A4DD676}" type="pres">
      <dgm:prSet presAssocID="{309D5EBC-DD65-4A42-AE38-B6C94E7CEA62}" presName="L2TextContainer" presStyleLbl="bgAccFollowNode1" presStyleIdx="3" presStyleCnt="8"/>
      <dgm:spPr/>
    </dgm:pt>
    <dgm:pt modelId="{344C676A-79E2-C846-A8EE-138E1BF78BF7}" type="pres">
      <dgm:prSet presAssocID="{309D5EBC-DD65-4A42-AE38-B6C94E7CEA62}" presName="FlexibleEmptyPlaceHolder" presStyleCnt="0"/>
      <dgm:spPr/>
    </dgm:pt>
    <dgm:pt modelId="{1E3728C9-2DF6-134A-9C92-E8404B9FC18B}" type="pres">
      <dgm:prSet presAssocID="{309D5EBC-DD65-4A42-AE38-B6C94E7CEA62}" presName="ConnectLine" presStyleLbl="alignNode1" presStyleIdx="3"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D480085-2F95-D44F-853E-0A9BACCA9F30}" type="pres">
      <dgm:prSet presAssocID="{309D5EBC-DD65-4A42-AE38-B6C94E7CEA62}" presName="ConnectorPoint" presStyleLbl="fgAcc1" presStyleIdx="3" presStyleCnt="8"/>
      <dgm:spPr>
        <a:solidFill>
          <a:schemeClr val="lt1">
            <a:alpha val="90000"/>
            <a:hueOff val="0"/>
            <a:satOff val="0"/>
            <a:lumOff val="0"/>
            <a:alphaOff val="0"/>
          </a:schemeClr>
        </a:solidFill>
        <a:ln w="19050" cap="flat" cmpd="sng" algn="ctr">
          <a:noFill/>
          <a:prstDash val="solid"/>
          <a:miter lim="800000"/>
        </a:ln>
        <a:effectLst/>
      </dgm:spPr>
    </dgm:pt>
    <dgm:pt modelId="{CBA5668E-622E-FD4F-A948-E1E05839FF21}" type="pres">
      <dgm:prSet presAssocID="{309D5EBC-DD65-4A42-AE38-B6C94E7CEA62}" presName="EmptyPlaceHolder" presStyleCnt="0"/>
      <dgm:spPr/>
    </dgm:pt>
    <dgm:pt modelId="{ACE59653-8B78-7A46-926C-D9FE78CF1421}" type="pres">
      <dgm:prSet presAssocID="{8BDB7C1F-BD21-471F-BCA3-9DBD8C2FD36D}" presName="spaceBetweenRectangles" presStyleCnt="0"/>
      <dgm:spPr/>
    </dgm:pt>
    <dgm:pt modelId="{6868652B-1986-3D44-A534-2AE7D6892068}" type="pres">
      <dgm:prSet presAssocID="{7BC218C8-6652-4546-8168-D6B9E7CE6D2C}" presName="composite" presStyleCnt="0"/>
      <dgm:spPr/>
    </dgm:pt>
    <dgm:pt modelId="{A617859B-8EC1-F34C-A369-4FDB4D0E0C2A}" type="pres">
      <dgm:prSet presAssocID="{7BC218C8-6652-4546-8168-D6B9E7CE6D2C}" presName="L1TextContainer" presStyleLbl="revTx" presStyleIdx="4" presStyleCnt="8">
        <dgm:presLayoutVars>
          <dgm:chMax val="1"/>
          <dgm:chPref val="1"/>
          <dgm:bulletEnabled val="1"/>
        </dgm:presLayoutVars>
      </dgm:prSet>
      <dgm:spPr/>
    </dgm:pt>
    <dgm:pt modelId="{0C38A940-937A-914A-BD79-3FB5CDD1831C}" type="pres">
      <dgm:prSet presAssocID="{7BC218C8-6652-4546-8168-D6B9E7CE6D2C}" presName="L2TextContainerWrapper" presStyleCnt="0">
        <dgm:presLayoutVars>
          <dgm:chMax val="0"/>
          <dgm:chPref val="0"/>
          <dgm:bulletEnabled val="1"/>
        </dgm:presLayoutVars>
      </dgm:prSet>
      <dgm:spPr/>
    </dgm:pt>
    <dgm:pt modelId="{E6BE98B7-A0D3-1346-A427-AE1E5B3A141E}" type="pres">
      <dgm:prSet presAssocID="{7BC218C8-6652-4546-8168-D6B9E7CE6D2C}" presName="L2TextContainer" presStyleLbl="bgAccFollowNode1" presStyleIdx="4" presStyleCnt="8"/>
      <dgm:spPr/>
    </dgm:pt>
    <dgm:pt modelId="{9C968541-38F4-5241-BF94-F486E0841D23}" type="pres">
      <dgm:prSet presAssocID="{7BC218C8-6652-4546-8168-D6B9E7CE6D2C}" presName="FlexibleEmptyPlaceHolder" presStyleCnt="0"/>
      <dgm:spPr/>
    </dgm:pt>
    <dgm:pt modelId="{26E749FB-F259-8A44-B6FF-F9322F84897D}" type="pres">
      <dgm:prSet presAssocID="{7BC218C8-6652-4546-8168-D6B9E7CE6D2C}" presName="ConnectLine" presStyleLbl="alignNode1" presStyleIdx="4"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3CB2957-6203-6046-99FF-7DE5DB754A6E}" type="pres">
      <dgm:prSet presAssocID="{7BC218C8-6652-4546-8168-D6B9E7CE6D2C}" presName="ConnectorPoint" presStyleLbl="fgAcc1" presStyleIdx="4" presStyleCnt="8"/>
      <dgm:spPr>
        <a:solidFill>
          <a:schemeClr val="lt1">
            <a:alpha val="90000"/>
            <a:hueOff val="0"/>
            <a:satOff val="0"/>
            <a:lumOff val="0"/>
            <a:alphaOff val="0"/>
          </a:schemeClr>
        </a:solidFill>
        <a:ln w="19050" cap="flat" cmpd="sng" algn="ctr">
          <a:noFill/>
          <a:prstDash val="solid"/>
          <a:miter lim="800000"/>
        </a:ln>
        <a:effectLst/>
      </dgm:spPr>
    </dgm:pt>
    <dgm:pt modelId="{4504CE35-B3C0-2F40-9117-8C596FC6FB02}" type="pres">
      <dgm:prSet presAssocID="{7BC218C8-6652-4546-8168-D6B9E7CE6D2C}" presName="EmptyPlaceHolder" presStyleCnt="0"/>
      <dgm:spPr/>
    </dgm:pt>
    <dgm:pt modelId="{550859A0-3FDA-AF45-ACD1-16014FB7A9E6}" type="pres">
      <dgm:prSet presAssocID="{DBEA2B82-0410-452A-8B59-B2575B593A15}" presName="spaceBetweenRectangles" presStyleCnt="0"/>
      <dgm:spPr/>
    </dgm:pt>
    <dgm:pt modelId="{7A30804B-F14E-DD4A-810F-B01DDBA0D4BF}" type="pres">
      <dgm:prSet presAssocID="{67580A87-6DD2-4007-A6BE-AEC668859C80}" presName="composite" presStyleCnt="0"/>
      <dgm:spPr/>
    </dgm:pt>
    <dgm:pt modelId="{B7F74362-B8EB-C64C-85C8-FA0BC2F85320}" type="pres">
      <dgm:prSet presAssocID="{67580A87-6DD2-4007-A6BE-AEC668859C80}" presName="L1TextContainer" presStyleLbl="revTx" presStyleIdx="5" presStyleCnt="8">
        <dgm:presLayoutVars>
          <dgm:chMax val="1"/>
          <dgm:chPref val="1"/>
          <dgm:bulletEnabled val="1"/>
        </dgm:presLayoutVars>
      </dgm:prSet>
      <dgm:spPr/>
    </dgm:pt>
    <dgm:pt modelId="{716D657E-FAE4-2C42-861B-75138584C442}" type="pres">
      <dgm:prSet presAssocID="{67580A87-6DD2-4007-A6BE-AEC668859C80}" presName="L2TextContainerWrapper" presStyleCnt="0">
        <dgm:presLayoutVars>
          <dgm:chMax val="0"/>
          <dgm:chPref val="0"/>
          <dgm:bulletEnabled val="1"/>
        </dgm:presLayoutVars>
      </dgm:prSet>
      <dgm:spPr/>
    </dgm:pt>
    <dgm:pt modelId="{145C6647-80F0-A142-81C5-D9558E1AB45C}" type="pres">
      <dgm:prSet presAssocID="{67580A87-6DD2-4007-A6BE-AEC668859C80}" presName="L2TextContainer" presStyleLbl="bgAccFollowNode1" presStyleIdx="5" presStyleCnt="8"/>
      <dgm:spPr/>
    </dgm:pt>
    <dgm:pt modelId="{17AC4129-087C-EC45-814E-79A51DD70483}" type="pres">
      <dgm:prSet presAssocID="{67580A87-6DD2-4007-A6BE-AEC668859C80}" presName="FlexibleEmptyPlaceHolder" presStyleCnt="0"/>
      <dgm:spPr/>
    </dgm:pt>
    <dgm:pt modelId="{AA2CA96F-756E-CA41-AA33-898217D1E60A}" type="pres">
      <dgm:prSet presAssocID="{67580A87-6DD2-4007-A6BE-AEC668859C80}" presName="ConnectLine" presStyleLbl="alignNode1" presStyleIdx="5"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DC9996B-86FA-C64D-8231-DFE3C516F0EC}" type="pres">
      <dgm:prSet presAssocID="{67580A87-6DD2-4007-A6BE-AEC668859C80}" presName="ConnectorPoint" presStyleLbl="fgAcc1" presStyleIdx="5" presStyleCnt="8"/>
      <dgm:spPr>
        <a:solidFill>
          <a:schemeClr val="lt1">
            <a:alpha val="90000"/>
            <a:hueOff val="0"/>
            <a:satOff val="0"/>
            <a:lumOff val="0"/>
            <a:alphaOff val="0"/>
          </a:schemeClr>
        </a:solidFill>
        <a:ln w="19050" cap="flat" cmpd="sng" algn="ctr">
          <a:noFill/>
          <a:prstDash val="solid"/>
          <a:miter lim="800000"/>
        </a:ln>
        <a:effectLst/>
      </dgm:spPr>
    </dgm:pt>
    <dgm:pt modelId="{5B821396-1B0F-CE44-B824-3F54DF2B32E2}" type="pres">
      <dgm:prSet presAssocID="{67580A87-6DD2-4007-A6BE-AEC668859C80}" presName="EmptyPlaceHolder" presStyleCnt="0"/>
      <dgm:spPr/>
    </dgm:pt>
    <dgm:pt modelId="{B2A71F1F-195F-2342-A928-3043A64045D5}" type="pres">
      <dgm:prSet presAssocID="{1953D21F-0A38-4FA0-A770-2B9E777EF24A}" presName="spaceBetweenRectangles" presStyleCnt="0"/>
      <dgm:spPr/>
    </dgm:pt>
    <dgm:pt modelId="{CA5D3A01-2790-2F45-B88C-B53A75E6EBD4}" type="pres">
      <dgm:prSet presAssocID="{C3455722-3ABE-465E-919D-049B2AF2ADB4}" presName="composite" presStyleCnt="0"/>
      <dgm:spPr/>
    </dgm:pt>
    <dgm:pt modelId="{4B0EB0A7-9B6B-4B4A-8F3D-78ADE428B71C}" type="pres">
      <dgm:prSet presAssocID="{C3455722-3ABE-465E-919D-049B2AF2ADB4}" presName="L1TextContainer" presStyleLbl="revTx" presStyleIdx="6" presStyleCnt="8">
        <dgm:presLayoutVars>
          <dgm:chMax val="1"/>
          <dgm:chPref val="1"/>
          <dgm:bulletEnabled val="1"/>
        </dgm:presLayoutVars>
      </dgm:prSet>
      <dgm:spPr/>
    </dgm:pt>
    <dgm:pt modelId="{11642BF6-BEAC-4E42-BB2E-6D3B471DA050}" type="pres">
      <dgm:prSet presAssocID="{C3455722-3ABE-465E-919D-049B2AF2ADB4}" presName="L2TextContainerWrapper" presStyleCnt="0">
        <dgm:presLayoutVars>
          <dgm:chMax val="0"/>
          <dgm:chPref val="0"/>
          <dgm:bulletEnabled val="1"/>
        </dgm:presLayoutVars>
      </dgm:prSet>
      <dgm:spPr/>
    </dgm:pt>
    <dgm:pt modelId="{2DE09211-AF65-E340-9BF0-84ADA256B299}" type="pres">
      <dgm:prSet presAssocID="{C3455722-3ABE-465E-919D-049B2AF2ADB4}" presName="L2TextContainer" presStyleLbl="bgAccFollowNode1" presStyleIdx="6" presStyleCnt="8"/>
      <dgm:spPr/>
    </dgm:pt>
    <dgm:pt modelId="{BED71443-8F9D-8149-BB57-C3BA6663187B}" type="pres">
      <dgm:prSet presAssocID="{C3455722-3ABE-465E-919D-049B2AF2ADB4}" presName="FlexibleEmptyPlaceHolder" presStyleCnt="0"/>
      <dgm:spPr/>
    </dgm:pt>
    <dgm:pt modelId="{F99184B0-FF55-4E4B-8CA0-1E5519A41F3E}" type="pres">
      <dgm:prSet presAssocID="{C3455722-3ABE-465E-919D-049B2AF2ADB4}" presName="ConnectLine" presStyleLbl="alignNode1" presStyleIdx="6"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C2E4EDB-0624-F44D-9D4A-1BE8BDFE9A6B}" type="pres">
      <dgm:prSet presAssocID="{C3455722-3ABE-465E-919D-049B2AF2ADB4}" presName="ConnectorPoint" presStyleLbl="fgAcc1" presStyleIdx="6" presStyleCnt="8"/>
      <dgm:spPr>
        <a:solidFill>
          <a:schemeClr val="lt1">
            <a:alpha val="90000"/>
            <a:hueOff val="0"/>
            <a:satOff val="0"/>
            <a:lumOff val="0"/>
            <a:alphaOff val="0"/>
          </a:schemeClr>
        </a:solidFill>
        <a:ln w="19050" cap="flat" cmpd="sng" algn="ctr">
          <a:noFill/>
          <a:prstDash val="solid"/>
          <a:miter lim="800000"/>
        </a:ln>
        <a:effectLst/>
      </dgm:spPr>
    </dgm:pt>
    <dgm:pt modelId="{7E51931A-D12C-0449-AE55-87F39202E054}" type="pres">
      <dgm:prSet presAssocID="{C3455722-3ABE-465E-919D-049B2AF2ADB4}" presName="EmptyPlaceHolder" presStyleCnt="0"/>
      <dgm:spPr/>
    </dgm:pt>
    <dgm:pt modelId="{B5D102EC-F832-4D47-A191-40A054BCA9D4}" type="pres">
      <dgm:prSet presAssocID="{4C60C90B-B36C-41CC-93AD-CCA9B005C617}" presName="spaceBetweenRectangles" presStyleCnt="0"/>
      <dgm:spPr/>
    </dgm:pt>
    <dgm:pt modelId="{AB8BF8ED-EFAE-0C49-AB2F-BF8338254AD8}" type="pres">
      <dgm:prSet presAssocID="{57615E75-C777-4638-8AE6-9FEBC2291227}" presName="composite" presStyleCnt="0"/>
      <dgm:spPr/>
    </dgm:pt>
    <dgm:pt modelId="{9B91E172-A407-D140-83B9-FF1E97000BDA}" type="pres">
      <dgm:prSet presAssocID="{57615E75-C777-4638-8AE6-9FEBC2291227}" presName="L1TextContainer" presStyleLbl="revTx" presStyleIdx="7" presStyleCnt="8">
        <dgm:presLayoutVars>
          <dgm:chMax val="1"/>
          <dgm:chPref val="1"/>
          <dgm:bulletEnabled val="1"/>
        </dgm:presLayoutVars>
      </dgm:prSet>
      <dgm:spPr/>
    </dgm:pt>
    <dgm:pt modelId="{B7FB4234-3F29-B141-B7E8-650F8358D2D6}" type="pres">
      <dgm:prSet presAssocID="{57615E75-C777-4638-8AE6-9FEBC2291227}" presName="L2TextContainerWrapper" presStyleCnt="0">
        <dgm:presLayoutVars>
          <dgm:chMax val="0"/>
          <dgm:chPref val="0"/>
          <dgm:bulletEnabled val="1"/>
        </dgm:presLayoutVars>
      </dgm:prSet>
      <dgm:spPr/>
    </dgm:pt>
    <dgm:pt modelId="{C62B9858-A34F-3B4E-AE16-10170C4069A3}" type="pres">
      <dgm:prSet presAssocID="{57615E75-C777-4638-8AE6-9FEBC2291227}" presName="L2TextContainer" presStyleLbl="bgAccFollowNode1" presStyleIdx="7" presStyleCnt="8"/>
      <dgm:spPr/>
    </dgm:pt>
    <dgm:pt modelId="{F87D0F71-E5A2-0F4B-8068-3DA204A7E910}" type="pres">
      <dgm:prSet presAssocID="{57615E75-C777-4638-8AE6-9FEBC2291227}" presName="FlexibleEmptyPlaceHolder" presStyleCnt="0"/>
      <dgm:spPr/>
    </dgm:pt>
    <dgm:pt modelId="{13E925C6-5C6E-CE40-AD05-95242AF82544}" type="pres">
      <dgm:prSet presAssocID="{57615E75-C777-4638-8AE6-9FEBC2291227}" presName="ConnectLine" presStyleLbl="alignNode1" presStyleIdx="7"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CE5C5B39-D9FF-AF4A-8697-DC06A9EF7B8B}" type="pres">
      <dgm:prSet presAssocID="{57615E75-C777-4638-8AE6-9FEBC2291227}" presName="ConnectorPoint" presStyleLbl="fgAcc1" presStyleIdx="7" presStyleCnt="8"/>
      <dgm:spPr>
        <a:solidFill>
          <a:schemeClr val="lt1">
            <a:alpha val="90000"/>
            <a:hueOff val="0"/>
            <a:satOff val="0"/>
            <a:lumOff val="0"/>
            <a:alphaOff val="0"/>
          </a:schemeClr>
        </a:solidFill>
        <a:ln w="19050" cap="flat" cmpd="sng" algn="ctr">
          <a:noFill/>
          <a:prstDash val="solid"/>
          <a:miter lim="800000"/>
        </a:ln>
        <a:effectLst/>
      </dgm:spPr>
    </dgm:pt>
    <dgm:pt modelId="{A24F452A-1090-1F48-98CF-49A675816F76}" type="pres">
      <dgm:prSet presAssocID="{57615E75-C777-4638-8AE6-9FEBC2291227}" presName="EmptyPlaceHolder" presStyleCnt="0"/>
      <dgm:spPr/>
    </dgm:pt>
  </dgm:ptLst>
  <dgm:cxnLst>
    <dgm:cxn modelId="{3BDFC806-0AFD-A944-8747-5369D6EDF1F1}" type="presOf" srcId="{CBE91CA9-8A9C-4686-9E5A-BA81CAD1652E}" destId="{C62B9858-A34F-3B4E-AE16-10170C4069A3}" srcOrd="0" destOrd="0" presId="urn:microsoft.com/office/officeart/2017/3/layout/HorizontalPathTimeline"/>
    <dgm:cxn modelId="{A0A97E08-D86A-4F45-82E9-3E0551E2DCA0}" type="presOf" srcId="{775AC608-C17D-4866-BACF-CBF01973EAF5}" destId="{D13B952B-9266-A242-B08B-FE03F8444732}" srcOrd="0" destOrd="0" presId="urn:microsoft.com/office/officeart/2017/3/layout/HorizontalPathTimeline"/>
    <dgm:cxn modelId="{078D6412-3827-A04F-9209-0FB1BEEEE1FA}" type="presOf" srcId="{AEF6222E-BB55-488C-9737-7AA1FC8B234F}" destId="{7783D3E9-FBEF-2746-94A3-0A468DE99101}" srcOrd="0" destOrd="0" presId="urn:microsoft.com/office/officeart/2017/3/layout/HorizontalPathTimeline"/>
    <dgm:cxn modelId="{5CF8EB18-414F-934A-A498-F041F71BCF79}" type="presOf" srcId="{309D5EBC-DD65-4A42-AE38-B6C94E7CEA62}" destId="{9B5A1BB2-8F66-874A-BA3A-21920DBBCD6B}" srcOrd="0" destOrd="0" presId="urn:microsoft.com/office/officeart/2017/3/layout/HorizontalPathTimeline"/>
    <dgm:cxn modelId="{6428C61D-4242-4C7F-B944-6475C4CAE566}" srcId="{B63C641C-DB19-4F17-8AAC-35A95B543F8C}" destId="{775AC608-C17D-4866-BACF-CBF01973EAF5}" srcOrd="0" destOrd="0" parTransId="{2692EE04-1575-4621-B60B-0E5B9B2B7950}" sibTransId="{21E6D7B8-7E90-4157-BE0A-2FF1040A8EC0}"/>
    <dgm:cxn modelId="{02B86C2E-3207-4122-B2B9-F629AA0C0802}" srcId="{309D5EBC-DD65-4A42-AE38-B6C94E7CEA62}" destId="{F639130D-2BDE-468E-8521-E85D4447E737}" srcOrd="0" destOrd="0" parTransId="{3B878D57-CABB-4384-8F0E-3800F7276AAC}" sibTransId="{45513BD4-7FAF-42B9-8CDD-A2D9C49D0EFB}"/>
    <dgm:cxn modelId="{7CD6182F-0939-46DA-8DC3-64925536BCDA}" srcId="{605E92EB-D50F-411C-8BDE-70720218CC5F}" destId="{309D5EBC-DD65-4A42-AE38-B6C94E7CEA62}" srcOrd="3" destOrd="0" parTransId="{5D7ADE43-4D65-4A8C-9048-213835B77365}" sibTransId="{8BDB7C1F-BD21-471F-BCA3-9DBD8C2FD36D}"/>
    <dgm:cxn modelId="{DCACB03E-5342-4547-9602-1DC0F55F6DF7}" type="presOf" srcId="{B63C641C-DB19-4F17-8AAC-35A95B543F8C}" destId="{C520D4B1-A42A-EA4E-BD3E-CAE07ECE78AF}" srcOrd="0" destOrd="0" presId="urn:microsoft.com/office/officeart/2017/3/layout/HorizontalPathTimeline"/>
    <dgm:cxn modelId="{4771CE43-D322-274B-AF3C-C2DFD02C6A40}" type="presOf" srcId="{9BDF99A3-A635-41ED-A560-F254D3B7C17F}" destId="{52AC9315-55D6-9A45-8FF1-A524A047305C}" srcOrd="0" destOrd="0" presId="urn:microsoft.com/office/officeart/2017/3/layout/HorizontalPathTimeline"/>
    <dgm:cxn modelId="{63044755-2CE7-46FB-B486-6E356746940D}" srcId="{605E92EB-D50F-411C-8BDE-70720218CC5F}" destId="{C3455722-3ABE-465E-919D-049B2AF2ADB4}" srcOrd="6" destOrd="0" parTransId="{44C69940-6F96-427E-84A8-E112AF88DE35}" sibTransId="{4C60C90B-B36C-41CC-93AD-CCA9B005C617}"/>
    <dgm:cxn modelId="{55C6E556-B2EC-2240-8185-ABE378464ADE}" type="presOf" srcId="{151025C3-931F-48F6-A2FD-CD2F0FA548C8}" destId="{4060511B-FCE9-A945-9ED5-A32F3FDC3E3C}" srcOrd="0" destOrd="0" presId="urn:microsoft.com/office/officeart/2017/3/layout/HorizontalPathTimeline"/>
    <dgm:cxn modelId="{6F790657-826E-7F4A-B63B-D346FA725DF5}" type="presOf" srcId="{DCBE7A4F-C670-469C-9B76-2DA71D0FBC62}" destId="{2DE09211-AF65-E340-9BF0-84ADA256B299}" srcOrd="0" destOrd="0" presId="urn:microsoft.com/office/officeart/2017/3/layout/HorizontalPathTimeline"/>
    <dgm:cxn modelId="{F945745D-E456-E442-A88F-1779B6F19C87}" type="presOf" srcId="{C3455722-3ABE-465E-919D-049B2AF2ADB4}" destId="{4B0EB0A7-9B6B-4B4A-8F3D-78ADE428B71C}" srcOrd="0" destOrd="0" presId="urn:microsoft.com/office/officeart/2017/3/layout/HorizontalPathTimeline"/>
    <dgm:cxn modelId="{8C84EB5E-A74A-F741-9594-372380668850}" type="presOf" srcId="{5A95405C-CB91-49C2-90D7-512DBA8BD44C}" destId="{0A75E7C9-493F-C54A-A05B-D732D90B0142}" srcOrd="0" destOrd="0" presId="urn:microsoft.com/office/officeart/2017/3/layout/HorizontalPathTimeline"/>
    <dgm:cxn modelId="{D852F55E-6CB8-924F-A00D-7B5D6B7E95C0}" type="presOf" srcId="{F8C230D2-EED5-4E0A-BB3F-38F171BB430B}" destId="{E6BE98B7-A0D3-1346-A427-AE1E5B3A141E}" srcOrd="0" destOrd="0" presId="urn:microsoft.com/office/officeart/2017/3/layout/HorizontalPathTimeline"/>
    <dgm:cxn modelId="{8A23E360-5724-4804-8722-2E4C077125C3}" srcId="{605E92EB-D50F-411C-8BDE-70720218CC5F}" destId="{7BC218C8-6652-4546-8168-D6B9E7CE6D2C}" srcOrd="4" destOrd="0" parTransId="{E2A5BC58-A23A-40BA-AFE7-427880A15262}" sibTransId="{DBEA2B82-0410-452A-8B59-B2575B593A15}"/>
    <dgm:cxn modelId="{2CD07974-0839-4E15-AC86-DEF60158DCF0}" srcId="{605E92EB-D50F-411C-8BDE-70720218CC5F}" destId="{67580A87-6DD2-4007-A6BE-AEC668859C80}" srcOrd="5" destOrd="0" parTransId="{A271E067-BF3B-437D-A2DC-C5D5FF30C9FA}" sibTransId="{1953D21F-0A38-4FA0-A770-2B9E777EF24A}"/>
    <dgm:cxn modelId="{98B69D76-F631-4886-82BA-51290E7F467B}" srcId="{605E92EB-D50F-411C-8BDE-70720218CC5F}" destId="{B63C641C-DB19-4F17-8AAC-35A95B543F8C}" srcOrd="0" destOrd="0" parTransId="{9A1B554F-F302-4C48-B756-6212C706B483}" sibTransId="{682A3C1C-8402-4244-AABD-771298998158}"/>
    <dgm:cxn modelId="{5138E590-08F1-0B47-B9DE-9ADA63901B37}" type="presOf" srcId="{57615E75-C777-4638-8AE6-9FEBC2291227}" destId="{9B91E172-A407-D140-83B9-FF1E97000BDA}" srcOrd="0" destOrd="0" presId="urn:microsoft.com/office/officeart/2017/3/layout/HorizontalPathTimeline"/>
    <dgm:cxn modelId="{B6FB6D91-BFCB-4FF2-99D0-629724CC0BB8}" srcId="{67580A87-6DD2-4007-A6BE-AEC668859C80}" destId="{FAFB536D-B427-4026-B10D-E6F2965190FD}" srcOrd="0" destOrd="0" parTransId="{3581E3AC-5BC1-4D5B-94EA-51B5508EEF91}" sibTransId="{44049ADB-54AC-4133-8184-27F344C3F3D5}"/>
    <dgm:cxn modelId="{EFBFAF91-2CA6-43AE-B662-13A7F3029633}" srcId="{C3455722-3ABE-465E-919D-049B2AF2ADB4}" destId="{DCBE7A4F-C670-469C-9B76-2DA71D0FBC62}" srcOrd="0" destOrd="0" parTransId="{05C8C009-9BBE-4B65-A3A4-FA2B312A295A}" sibTransId="{FC87FAAD-61C6-42C4-8A53-0F581214F4B7}"/>
    <dgm:cxn modelId="{84142FA3-8E18-4EF7-AC3F-818394EEBAF0}" srcId="{7BC218C8-6652-4546-8168-D6B9E7CE6D2C}" destId="{F8C230D2-EED5-4E0A-BB3F-38F171BB430B}" srcOrd="0" destOrd="0" parTransId="{EE17A79E-7B5B-4C48-9F91-C560C54FE0A6}" sibTransId="{A4F9ACE9-E983-45EC-B4F5-7162D4F15467}"/>
    <dgm:cxn modelId="{D2AE6AB0-2FDB-E440-936E-05F751B6799B}" type="presOf" srcId="{67580A87-6DD2-4007-A6BE-AEC668859C80}" destId="{B7F74362-B8EB-C64C-85C8-FA0BC2F85320}" srcOrd="0" destOrd="0" presId="urn:microsoft.com/office/officeart/2017/3/layout/HorizontalPathTimeline"/>
    <dgm:cxn modelId="{294E9ABE-A46F-47DE-96EA-8382EFC29331}" srcId="{605E92EB-D50F-411C-8BDE-70720218CC5F}" destId="{57615E75-C777-4638-8AE6-9FEBC2291227}" srcOrd="7" destOrd="0" parTransId="{77B98A88-9941-4DAE-903E-ED185885A295}" sibTransId="{07AE77F6-E8DC-4249-9AF3-5804B0D8754A}"/>
    <dgm:cxn modelId="{99D836BF-7C62-4E88-BC09-C087E70610C8}" srcId="{151025C3-931F-48F6-A2FD-CD2F0FA548C8}" destId="{AEF6222E-BB55-488C-9737-7AA1FC8B234F}" srcOrd="0" destOrd="0" parTransId="{1581A18B-927C-4BC6-B9C2-E04B023DB9B8}" sibTransId="{5A571E2D-A2B2-44C7-8FBE-5F53B8FCC02B}"/>
    <dgm:cxn modelId="{96F030CC-66D8-4566-8E19-9760A081111D}" srcId="{605E92EB-D50F-411C-8BDE-70720218CC5F}" destId="{9BDF99A3-A635-41ED-A560-F254D3B7C17F}" srcOrd="1" destOrd="0" parTransId="{D118F7D9-88B7-48A8-BBBC-9AE9CE1F7DEF}" sibTransId="{77F9E330-6E29-4DE2-AC34-5D92BF48A493}"/>
    <dgm:cxn modelId="{79D6AECC-0774-8A40-B64B-ADD6B95B578F}" type="presOf" srcId="{F639130D-2BDE-468E-8521-E85D4447E737}" destId="{71F379FD-D89F-8645-BCA2-55DC1A4DD676}" srcOrd="0" destOrd="0" presId="urn:microsoft.com/office/officeart/2017/3/layout/HorizontalPathTimeline"/>
    <dgm:cxn modelId="{C500EEDA-E09B-5148-BE5A-41F63AF0D2A4}" type="presOf" srcId="{605E92EB-D50F-411C-8BDE-70720218CC5F}" destId="{B52B621B-98A6-8D4C-83A0-2F04368E5B57}" srcOrd="0" destOrd="0" presId="urn:microsoft.com/office/officeart/2017/3/layout/HorizontalPathTimeline"/>
    <dgm:cxn modelId="{64EDE1DB-AC39-4E7A-A4B0-130B245D000B}" srcId="{57615E75-C777-4638-8AE6-9FEBC2291227}" destId="{CBE91CA9-8A9C-4686-9E5A-BA81CAD1652E}" srcOrd="0" destOrd="0" parTransId="{44F3803C-C319-4D54-A31C-546600EF872E}" sibTransId="{9C87398E-4E1C-4A96-8273-AEACC3CDAA91}"/>
    <dgm:cxn modelId="{C1C820E1-40D1-48A9-9DF1-0523DF271BF4}" srcId="{9BDF99A3-A635-41ED-A560-F254D3B7C17F}" destId="{5A95405C-CB91-49C2-90D7-512DBA8BD44C}" srcOrd="0" destOrd="0" parTransId="{06DA3561-A8CD-418D-8682-892D65260B6A}" sibTransId="{DECF1562-2D42-45D8-A5CD-F894CF995AD8}"/>
    <dgm:cxn modelId="{C037DBE6-DB06-4244-8D3F-BE084BAF2CDA}" type="presOf" srcId="{7BC218C8-6652-4546-8168-D6B9E7CE6D2C}" destId="{A617859B-8EC1-F34C-A369-4FDB4D0E0C2A}" srcOrd="0" destOrd="0" presId="urn:microsoft.com/office/officeart/2017/3/layout/HorizontalPathTimeline"/>
    <dgm:cxn modelId="{B742F0F2-F3B2-EE46-BDB7-096A95F091FB}" type="presOf" srcId="{FAFB536D-B427-4026-B10D-E6F2965190FD}" destId="{145C6647-80F0-A142-81C5-D9558E1AB45C}" srcOrd="0" destOrd="0" presId="urn:microsoft.com/office/officeart/2017/3/layout/HorizontalPathTimeline"/>
    <dgm:cxn modelId="{D8A3ADFD-059B-48D6-8707-0362CE7F81AD}" srcId="{605E92EB-D50F-411C-8BDE-70720218CC5F}" destId="{151025C3-931F-48F6-A2FD-CD2F0FA548C8}" srcOrd="2" destOrd="0" parTransId="{B1C73738-9A64-49E4-A2A4-987F06179709}" sibTransId="{82DFA5FE-10B4-459A-96DC-B60EC6AE6054}"/>
    <dgm:cxn modelId="{7C9F1560-C59D-FB45-AA40-47BFC8355A5F}" type="presParOf" srcId="{B52B621B-98A6-8D4C-83A0-2F04368E5B57}" destId="{D6A7F4BB-ADE1-C14D-9F59-198C09E11C2E}" srcOrd="0" destOrd="0" presId="urn:microsoft.com/office/officeart/2017/3/layout/HorizontalPathTimeline"/>
    <dgm:cxn modelId="{C01ABD72-549A-7548-8155-0ECA51C93E29}" type="presParOf" srcId="{B52B621B-98A6-8D4C-83A0-2F04368E5B57}" destId="{B862FEE9-90E6-E540-81FA-9583AC3C6B08}" srcOrd="1" destOrd="0" presId="urn:microsoft.com/office/officeart/2017/3/layout/HorizontalPathTimeline"/>
    <dgm:cxn modelId="{7B60857E-262C-6A4C-BBDA-7167D6BAF4CA}" type="presParOf" srcId="{B862FEE9-90E6-E540-81FA-9583AC3C6B08}" destId="{03722F30-F932-5E4B-BC06-F888BC51A042}" srcOrd="0" destOrd="0" presId="urn:microsoft.com/office/officeart/2017/3/layout/HorizontalPathTimeline"/>
    <dgm:cxn modelId="{8F405B28-6CA8-2445-97B2-B000CE68274C}" type="presParOf" srcId="{03722F30-F932-5E4B-BC06-F888BC51A042}" destId="{C520D4B1-A42A-EA4E-BD3E-CAE07ECE78AF}" srcOrd="0" destOrd="0" presId="urn:microsoft.com/office/officeart/2017/3/layout/HorizontalPathTimeline"/>
    <dgm:cxn modelId="{87665CB6-9956-F441-AA10-AF3500209194}" type="presParOf" srcId="{03722F30-F932-5E4B-BC06-F888BC51A042}" destId="{10F1F3B9-60ED-D649-BBC5-323AA6B6F4E0}" srcOrd="1" destOrd="0" presId="urn:microsoft.com/office/officeart/2017/3/layout/HorizontalPathTimeline"/>
    <dgm:cxn modelId="{DA282FBF-C291-A842-9AE3-9FABD5771BE7}" type="presParOf" srcId="{10F1F3B9-60ED-D649-BBC5-323AA6B6F4E0}" destId="{D13B952B-9266-A242-B08B-FE03F8444732}" srcOrd="0" destOrd="0" presId="urn:microsoft.com/office/officeart/2017/3/layout/HorizontalPathTimeline"/>
    <dgm:cxn modelId="{6A832462-4138-ED43-8B68-0A328755E192}" type="presParOf" srcId="{10F1F3B9-60ED-D649-BBC5-323AA6B6F4E0}" destId="{EF155F48-1CEF-D64B-88C0-34DB0C0CD874}" srcOrd="1" destOrd="0" presId="urn:microsoft.com/office/officeart/2017/3/layout/HorizontalPathTimeline"/>
    <dgm:cxn modelId="{765955FD-8927-2946-8892-0CDBC6A5C028}" type="presParOf" srcId="{03722F30-F932-5E4B-BC06-F888BC51A042}" destId="{CA351351-B247-F444-86DE-EFE218B816F3}" srcOrd="2" destOrd="0" presId="urn:microsoft.com/office/officeart/2017/3/layout/HorizontalPathTimeline"/>
    <dgm:cxn modelId="{D7E4EBFD-7C44-4148-9959-0B88C00744CB}" type="presParOf" srcId="{03722F30-F932-5E4B-BC06-F888BC51A042}" destId="{59E8421C-5A60-9847-9016-15D7DED4184F}" srcOrd="3" destOrd="0" presId="urn:microsoft.com/office/officeart/2017/3/layout/HorizontalPathTimeline"/>
    <dgm:cxn modelId="{F457550A-82F8-4242-A7C1-BCFC218CD924}" type="presParOf" srcId="{03722F30-F932-5E4B-BC06-F888BC51A042}" destId="{6E37B602-004D-8948-9E17-EADE2826B76C}" srcOrd="4" destOrd="0" presId="urn:microsoft.com/office/officeart/2017/3/layout/HorizontalPathTimeline"/>
    <dgm:cxn modelId="{D9F3565F-1484-1046-BF88-A921F2E07253}" type="presParOf" srcId="{B862FEE9-90E6-E540-81FA-9583AC3C6B08}" destId="{F272C903-34ED-6941-8E3A-1D1D21EA7DF4}" srcOrd="1" destOrd="0" presId="urn:microsoft.com/office/officeart/2017/3/layout/HorizontalPathTimeline"/>
    <dgm:cxn modelId="{5ADFFB54-6DF7-314E-8DB2-2438CB624B14}" type="presParOf" srcId="{B862FEE9-90E6-E540-81FA-9583AC3C6B08}" destId="{EB44E075-0FE6-B64F-8BF1-F7F8B8360365}" srcOrd="2" destOrd="0" presId="urn:microsoft.com/office/officeart/2017/3/layout/HorizontalPathTimeline"/>
    <dgm:cxn modelId="{8BEB66D9-FDAD-534A-8E83-67A20E37EDFD}" type="presParOf" srcId="{EB44E075-0FE6-B64F-8BF1-F7F8B8360365}" destId="{52AC9315-55D6-9A45-8FF1-A524A047305C}" srcOrd="0" destOrd="0" presId="urn:microsoft.com/office/officeart/2017/3/layout/HorizontalPathTimeline"/>
    <dgm:cxn modelId="{244DF073-3DC5-BA4D-8371-F13B002960B5}" type="presParOf" srcId="{EB44E075-0FE6-B64F-8BF1-F7F8B8360365}" destId="{E3FEBA01-A467-304A-851C-4ADC33E4E99B}" srcOrd="1" destOrd="0" presId="urn:microsoft.com/office/officeart/2017/3/layout/HorizontalPathTimeline"/>
    <dgm:cxn modelId="{743E3C54-202F-014D-9B89-ACEFE765F1C9}" type="presParOf" srcId="{E3FEBA01-A467-304A-851C-4ADC33E4E99B}" destId="{0A75E7C9-493F-C54A-A05B-D732D90B0142}" srcOrd="0" destOrd="0" presId="urn:microsoft.com/office/officeart/2017/3/layout/HorizontalPathTimeline"/>
    <dgm:cxn modelId="{BCD7FC22-4580-B04E-9D01-6660B807DAE0}" type="presParOf" srcId="{E3FEBA01-A467-304A-851C-4ADC33E4E99B}" destId="{925EB34B-C772-4F42-9D58-405C54D0A3EF}" srcOrd="1" destOrd="0" presId="urn:microsoft.com/office/officeart/2017/3/layout/HorizontalPathTimeline"/>
    <dgm:cxn modelId="{70ABD311-8A9F-AB4B-A5B0-D23513109129}" type="presParOf" srcId="{EB44E075-0FE6-B64F-8BF1-F7F8B8360365}" destId="{756E97FA-3654-D842-B06C-34763866DE93}" srcOrd="2" destOrd="0" presId="urn:microsoft.com/office/officeart/2017/3/layout/HorizontalPathTimeline"/>
    <dgm:cxn modelId="{2AF54919-35FE-B54F-B1DC-A682269D23DA}" type="presParOf" srcId="{EB44E075-0FE6-B64F-8BF1-F7F8B8360365}" destId="{94091B86-F8C9-7D47-BF1B-75F1F6384818}" srcOrd="3" destOrd="0" presId="urn:microsoft.com/office/officeart/2017/3/layout/HorizontalPathTimeline"/>
    <dgm:cxn modelId="{8A38FCEF-5AFB-A940-9FB0-AC028E54C215}" type="presParOf" srcId="{EB44E075-0FE6-B64F-8BF1-F7F8B8360365}" destId="{4FDCBA87-A411-BD40-9A6D-964959E6D260}" srcOrd="4" destOrd="0" presId="urn:microsoft.com/office/officeart/2017/3/layout/HorizontalPathTimeline"/>
    <dgm:cxn modelId="{64AB6C1E-93BF-4A49-B550-E082C4048681}" type="presParOf" srcId="{B862FEE9-90E6-E540-81FA-9583AC3C6B08}" destId="{6C95B274-DB59-2E47-9F15-DB5D6256B96C}" srcOrd="3" destOrd="0" presId="urn:microsoft.com/office/officeart/2017/3/layout/HorizontalPathTimeline"/>
    <dgm:cxn modelId="{0A39D0F3-1DCC-B84C-98A8-A299327FCA28}" type="presParOf" srcId="{B862FEE9-90E6-E540-81FA-9583AC3C6B08}" destId="{6F7F8D28-B981-E641-9538-FAB02DACC02C}" srcOrd="4" destOrd="0" presId="urn:microsoft.com/office/officeart/2017/3/layout/HorizontalPathTimeline"/>
    <dgm:cxn modelId="{A4D76E82-34A3-FB49-9BC8-99138D3D2351}" type="presParOf" srcId="{6F7F8D28-B981-E641-9538-FAB02DACC02C}" destId="{4060511B-FCE9-A945-9ED5-A32F3FDC3E3C}" srcOrd="0" destOrd="0" presId="urn:microsoft.com/office/officeart/2017/3/layout/HorizontalPathTimeline"/>
    <dgm:cxn modelId="{5C0E2E3E-4C97-5942-83BE-0941B77A628B}" type="presParOf" srcId="{6F7F8D28-B981-E641-9538-FAB02DACC02C}" destId="{3291C4E7-3A31-1447-9FC0-99393BD52735}" srcOrd="1" destOrd="0" presId="urn:microsoft.com/office/officeart/2017/3/layout/HorizontalPathTimeline"/>
    <dgm:cxn modelId="{613A7EB6-0110-FA41-8239-2B3A0AB80C7B}" type="presParOf" srcId="{3291C4E7-3A31-1447-9FC0-99393BD52735}" destId="{7783D3E9-FBEF-2746-94A3-0A468DE99101}" srcOrd="0" destOrd="0" presId="urn:microsoft.com/office/officeart/2017/3/layout/HorizontalPathTimeline"/>
    <dgm:cxn modelId="{DE693C88-7BB2-C04D-B9A3-E0BF2CC93FBB}" type="presParOf" srcId="{3291C4E7-3A31-1447-9FC0-99393BD52735}" destId="{7076840C-931B-E74F-9A60-611CB99C5526}" srcOrd="1" destOrd="0" presId="urn:microsoft.com/office/officeart/2017/3/layout/HorizontalPathTimeline"/>
    <dgm:cxn modelId="{62B91321-E15D-4241-B3F8-930602DB195A}" type="presParOf" srcId="{6F7F8D28-B981-E641-9538-FAB02DACC02C}" destId="{057031DD-C013-464F-81E0-6A20435BAD4C}" srcOrd="2" destOrd="0" presId="urn:microsoft.com/office/officeart/2017/3/layout/HorizontalPathTimeline"/>
    <dgm:cxn modelId="{8C77D7B1-1EFF-8249-AD05-B91703019CD9}" type="presParOf" srcId="{6F7F8D28-B981-E641-9538-FAB02DACC02C}" destId="{2961AC7F-C609-9C4E-A10B-2665B2FEEB74}" srcOrd="3" destOrd="0" presId="urn:microsoft.com/office/officeart/2017/3/layout/HorizontalPathTimeline"/>
    <dgm:cxn modelId="{D0F2EC7A-2E58-A84B-B017-4DEB56E9A67A}" type="presParOf" srcId="{6F7F8D28-B981-E641-9538-FAB02DACC02C}" destId="{33439230-1650-5640-9845-42824CCA2035}" srcOrd="4" destOrd="0" presId="urn:microsoft.com/office/officeart/2017/3/layout/HorizontalPathTimeline"/>
    <dgm:cxn modelId="{1B3D6D03-E612-0E44-8CD5-EA0E08902FFA}" type="presParOf" srcId="{B862FEE9-90E6-E540-81FA-9583AC3C6B08}" destId="{5FC604A7-0F05-0E4E-940A-0A7C5022D106}" srcOrd="5" destOrd="0" presId="urn:microsoft.com/office/officeart/2017/3/layout/HorizontalPathTimeline"/>
    <dgm:cxn modelId="{5C9F132B-0375-B846-9281-AFAA1FA2E81D}" type="presParOf" srcId="{B862FEE9-90E6-E540-81FA-9583AC3C6B08}" destId="{D2955188-AAB3-324B-9D95-FCC369FBDAD0}" srcOrd="6" destOrd="0" presId="urn:microsoft.com/office/officeart/2017/3/layout/HorizontalPathTimeline"/>
    <dgm:cxn modelId="{1BE90E14-6C14-4341-90C0-549B1B9581DA}" type="presParOf" srcId="{D2955188-AAB3-324B-9D95-FCC369FBDAD0}" destId="{9B5A1BB2-8F66-874A-BA3A-21920DBBCD6B}" srcOrd="0" destOrd="0" presId="urn:microsoft.com/office/officeart/2017/3/layout/HorizontalPathTimeline"/>
    <dgm:cxn modelId="{029AD9E2-2CC4-F742-AFE6-E3C2FB2D15DE}" type="presParOf" srcId="{D2955188-AAB3-324B-9D95-FCC369FBDAD0}" destId="{73FE7E90-8B85-604A-A97A-1D7B2DC2DB96}" srcOrd="1" destOrd="0" presId="urn:microsoft.com/office/officeart/2017/3/layout/HorizontalPathTimeline"/>
    <dgm:cxn modelId="{E9ECBA5C-88E1-B94B-B645-56CA0AA3D23C}" type="presParOf" srcId="{73FE7E90-8B85-604A-A97A-1D7B2DC2DB96}" destId="{71F379FD-D89F-8645-BCA2-55DC1A4DD676}" srcOrd="0" destOrd="0" presId="urn:microsoft.com/office/officeart/2017/3/layout/HorizontalPathTimeline"/>
    <dgm:cxn modelId="{7F924466-FF97-0948-B765-CB564BD10814}" type="presParOf" srcId="{73FE7E90-8B85-604A-A97A-1D7B2DC2DB96}" destId="{344C676A-79E2-C846-A8EE-138E1BF78BF7}" srcOrd="1" destOrd="0" presId="urn:microsoft.com/office/officeart/2017/3/layout/HorizontalPathTimeline"/>
    <dgm:cxn modelId="{51AC062D-B5D6-5D40-BBE8-77A025454704}" type="presParOf" srcId="{D2955188-AAB3-324B-9D95-FCC369FBDAD0}" destId="{1E3728C9-2DF6-134A-9C92-E8404B9FC18B}" srcOrd="2" destOrd="0" presId="urn:microsoft.com/office/officeart/2017/3/layout/HorizontalPathTimeline"/>
    <dgm:cxn modelId="{7AC0AD56-85C6-1640-80E0-BE53BAE37998}" type="presParOf" srcId="{D2955188-AAB3-324B-9D95-FCC369FBDAD0}" destId="{DD480085-2F95-D44F-853E-0A9BACCA9F30}" srcOrd="3" destOrd="0" presId="urn:microsoft.com/office/officeart/2017/3/layout/HorizontalPathTimeline"/>
    <dgm:cxn modelId="{1CD4B970-A5B2-D043-985D-7B0D55C9AF77}" type="presParOf" srcId="{D2955188-AAB3-324B-9D95-FCC369FBDAD0}" destId="{CBA5668E-622E-FD4F-A948-E1E05839FF21}" srcOrd="4" destOrd="0" presId="urn:microsoft.com/office/officeart/2017/3/layout/HorizontalPathTimeline"/>
    <dgm:cxn modelId="{FF433D47-5F13-9C42-AB13-D68DD857FEAD}" type="presParOf" srcId="{B862FEE9-90E6-E540-81FA-9583AC3C6B08}" destId="{ACE59653-8B78-7A46-926C-D9FE78CF1421}" srcOrd="7" destOrd="0" presId="urn:microsoft.com/office/officeart/2017/3/layout/HorizontalPathTimeline"/>
    <dgm:cxn modelId="{C9300913-F4E1-B445-9F5C-8150350F7F35}" type="presParOf" srcId="{B862FEE9-90E6-E540-81FA-9583AC3C6B08}" destId="{6868652B-1986-3D44-A534-2AE7D6892068}" srcOrd="8" destOrd="0" presId="urn:microsoft.com/office/officeart/2017/3/layout/HorizontalPathTimeline"/>
    <dgm:cxn modelId="{0725CC68-5800-964D-97CB-B9B55D935810}" type="presParOf" srcId="{6868652B-1986-3D44-A534-2AE7D6892068}" destId="{A617859B-8EC1-F34C-A369-4FDB4D0E0C2A}" srcOrd="0" destOrd="0" presId="urn:microsoft.com/office/officeart/2017/3/layout/HorizontalPathTimeline"/>
    <dgm:cxn modelId="{801358D9-E72F-6040-B4B2-E1B5ABCC4BDA}" type="presParOf" srcId="{6868652B-1986-3D44-A534-2AE7D6892068}" destId="{0C38A940-937A-914A-BD79-3FB5CDD1831C}" srcOrd="1" destOrd="0" presId="urn:microsoft.com/office/officeart/2017/3/layout/HorizontalPathTimeline"/>
    <dgm:cxn modelId="{1E7B0413-76D8-D44B-9B7E-E8CCB66C128A}" type="presParOf" srcId="{0C38A940-937A-914A-BD79-3FB5CDD1831C}" destId="{E6BE98B7-A0D3-1346-A427-AE1E5B3A141E}" srcOrd="0" destOrd="0" presId="urn:microsoft.com/office/officeart/2017/3/layout/HorizontalPathTimeline"/>
    <dgm:cxn modelId="{50B2B7F5-B0C8-EA42-89B8-633FC384F75A}" type="presParOf" srcId="{0C38A940-937A-914A-BD79-3FB5CDD1831C}" destId="{9C968541-38F4-5241-BF94-F486E0841D23}" srcOrd="1" destOrd="0" presId="urn:microsoft.com/office/officeart/2017/3/layout/HorizontalPathTimeline"/>
    <dgm:cxn modelId="{AF11ACB2-0EF9-4E40-8AFE-C28057608EBE}" type="presParOf" srcId="{6868652B-1986-3D44-A534-2AE7D6892068}" destId="{26E749FB-F259-8A44-B6FF-F9322F84897D}" srcOrd="2" destOrd="0" presId="urn:microsoft.com/office/officeart/2017/3/layout/HorizontalPathTimeline"/>
    <dgm:cxn modelId="{791C8243-D53B-6E46-BF31-9697E7B4ABF8}" type="presParOf" srcId="{6868652B-1986-3D44-A534-2AE7D6892068}" destId="{13CB2957-6203-6046-99FF-7DE5DB754A6E}" srcOrd="3" destOrd="0" presId="urn:microsoft.com/office/officeart/2017/3/layout/HorizontalPathTimeline"/>
    <dgm:cxn modelId="{4D333ED8-4605-964F-924B-2BF862FDC43A}" type="presParOf" srcId="{6868652B-1986-3D44-A534-2AE7D6892068}" destId="{4504CE35-B3C0-2F40-9117-8C596FC6FB02}" srcOrd="4" destOrd="0" presId="urn:microsoft.com/office/officeart/2017/3/layout/HorizontalPathTimeline"/>
    <dgm:cxn modelId="{91FC0C99-784F-9A4E-9F61-60CEF4ACC5B1}" type="presParOf" srcId="{B862FEE9-90E6-E540-81FA-9583AC3C6B08}" destId="{550859A0-3FDA-AF45-ACD1-16014FB7A9E6}" srcOrd="9" destOrd="0" presId="urn:microsoft.com/office/officeart/2017/3/layout/HorizontalPathTimeline"/>
    <dgm:cxn modelId="{236CEFE5-C3BF-D847-B3B5-8779DF58AE95}" type="presParOf" srcId="{B862FEE9-90E6-E540-81FA-9583AC3C6B08}" destId="{7A30804B-F14E-DD4A-810F-B01DDBA0D4BF}" srcOrd="10" destOrd="0" presId="urn:microsoft.com/office/officeart/2017/3/layout/HorizontalPathTimeline"/>
    <dgm:cxn modelId="{5248D0BC-10F9-264E-9B3A-757C8E0914C7}" type="presParOf" srcId="{7A30804B-F14E-DD4A-810F-B01DDBA0D4BF}" destId="{B7F74362-B8EB-C64C-85C8-FA0BC2F85320}" srcOrd="0" destOrd="0" presId="urn:microsoft.com/office/officeart/2017/3/layout/HorizontalPathTimeline"/>
    <dgm:cxn modelId="{E38D18A9-F07B-4D4A-B0FE-814804824CAA}" type="presParOf" srcId="{7A30804B-F14E-DD4A-810F-B01DDBA0D4BF}" destId="{716D657E-FAE4-2C42-861B-75138584C442}" srcOrd="1" destOrd="0" presId="urn:microsoft.com/office/officeart/2017/3/layout/HorizontalPathTimeline"/>
    <dgm:cxn modelId="{D9E0D9C4-190F-F349-A2A0-368AD9D0DB70}" type="presParOf" srcId="{716D657E-FAE4-2C42-861B-75138584C442}" destId="{145C6647-80F0-A142-81C5-D9558E1AB45C}" srcOrd="0" destOrd="0" presId="urn:microsoft.com/office/officeart/2017/3/layout/HorizontalPathTimeline"/>
    <dgm:cxn modelId="{6BA08E2C-5254-D241-98B8-0B97D3AE88C7}" type="presParOf" srcId="{716D657E-FAE4-2C42-861B-75138584C442}" destId="{17AC4129-087C-EC45-814E-79A51DD70483}" srcOrd="1" destOrd="0" presId="urn:microsoft.com/office/officeart/2017/3/layout/HorizontalPathTimeline"/>
    <dgm:cxn modelId="{394F6C36-FE5D-0A4C-90E0-F067E269DA45}" type="presParOf" srcId="{7A30804B-F14E-DD4A-810F-B01DDBA0D4BF}" destId="{AA2CA96F-756E-CA41-AA33-898217D1E60A}" srcOrd="2" destOrd="0" presId="urn:microsoft.com/office/officeart/2017/3/layout/HorizontalPathTimeline"/>
    <dgm:cxn modelId="{56AD0D29-2F83-7B49-95A7-AD9349A512BD}" type="presParOf" srcId="{7A30804B-F14E-DD4A-810F-B01DDBA0D4BF}" destId="{FDC9996B-86FA-C64D-8231-DFE3C516F0EC}" srcOrd="3" destOrd="0" presId="urn:microsoft.com/office/officeart/2017/3/layout/HorizontalPathTimeline"/>
    <dgm:cxn modelId="{0948A9C7-6F00-2740-B788-AECD57ECD0B2}" type="presParOf" srcId="{7A30804B-F14E-DD4A-810F-B01DDBA0D4BF}" destId="{5B821396-1B0F-CE44-B824-3F54DF2B32E2}" srcOrd="4" destOrd="0" presId="urn:microsoft.com/office/officeart/2017/3/layout/HorizontalPathTimeline"/>
    <dgm:cxn modelId="{BFFCAA1D-F3DE-BA49-8695-E26CBE18BAD3}" type="presParOf" srcId="{B862FEE9-90E6-E540-81FA-9583AC3C6B08}" destId="{B2A71F1F-195F-2342-A928-3043A64045D5}" srcOrd="11" destOrd="0" presId="urn:microsoft.com/office/officeart/2017/3/layout/HorizontalPathTimeline"/>
    <dgm:cxn modelId="{CCDB82D8-B4F3-D240-AFBC-80FAE93FDF1C}" type="presParOf" srcId="{B862FEE9-90E6-E540-81FA-9583AC3C6B08}" destId="{CA5D3A01-2790-2F45-B88C-B53A75E6EBD4}" srcOrd="12" destOrd="0" presId="urn:microsoft.com/office/officeart/2017/3/layout/HorizontalPathTimeline"/>
    <dgm:cxn modelId="{25F3AE37-2C53-B240-944B-797FC776DF07}" type="presParOf" srcId="{CA5D3A01-2790-2F45-B88C-B53A75E6EBD4}" destId="{4B0EB0A7-9B6B-4B4A-8F3D-78ADE428B71C}" srcOrd="0" destOrd="0" presId="urn:microsoft.com/office/officeart/2017/3/layout/HorizontalPathTimeline"/>
    <dgm:cxn modelId="{78F62885-D24B-3948-A2E8-8DCC09F899C3}" type="presParOf" srcId="{CA5D3A01-2790-2F45-B88C-B53A75E6EBD4}" destId="{11642BF6-BEAC-4E42-BB2E-6D3B471DA050}" srcOrd="1" destOrd="0" presId="urn:microsoft.com/office/officeart/2017/3/layout/HorizontalPathTimeline"/>
    <dgm:cxn modelId="{81EA1612-7260-7342-8CFA-953AF109C69D}" type="presParOf" srcId="{11642BF6-BEAC-4E42-BB2E-6D3B471DA050}" destId="{2DE09211-AF65-E340-9BF0-84ADA256B299}" srcOrd="0" destOrd="0" presId="urn:microsoft.com/office/officeart/2017/3/layout/HorizontalPathTimeline"/>
    <dgm:cxn modelId="{AC367C9D-0E47-584B-93B2-5F28DF190911}" type="presParOf" srcId="{11642BF6-BEAC-4E42-BB2E-6D3B471DA050}" destId="{BED71443-8F9D-8149-BB57-C3BA6663187B}" srcOrd="1" destOrd="0" presId="urn:microsoft.com/office/officeart/2017/3/layout/HorizontalPathTimeline"/>
    <dgm:cxn modelId="{B0353D61-5BA1-6441-9C06-9E6124C8D62F}" type="presParOf" srcId="{CA5D3A01-2790-2F45-B88C-B53A75E6EBD4}" destId="{F99184B0-FF55-4E4B-8CA0-1E5519A41F3E}" srcOrd="2" destOrd="0" presId="urn:microsoft.com/office/officeart/2017/3/layout/HorizontalPathTimeline"/>
    <dgm:cxn modelId="{1072F366-0306-0141-B657-74539F4F1FC4}" type="presParOf" srcId="{CA5D3A01-2790-2F45-B88C-B53A75E6EBD4}" destId="{AC2E4EDB-0624-F44D-9D4A-1BE8BDFE9A6B}" srcOrd="3" destOrd="0" presId="urn:microsoft.com/office/officeart/2017/3/layout/HorizontalPathTimeline"/>
    <dgm:cxn modelId="{F1116803-790F-C545-8D12-EBDD4FD94E98}" type="presParOf" srcId="{CA5D3A01-2790-2F45-B88C-B53A75E6EBD4}" destId="{7E51931A-D12C-0449-AE55-87F39202E054}" srcOrd="4" destOrd="0" presId="urn:microsoft.com/office/officeart/2017/3/layout/HorizontalPathTimeline"/>
    <dgm:cxn modelId="{92A7E37C-D16F-3B41-8CBE-D68C20F465A8}" type="presParOf" srcId="{B862FEE9-90E6-E540-81FA-9583AC3C6B08}" destId="{B5D102EC-F832-4D47-A191-40A054BCA9D4}" srcOrd="13" destOrd="0" presId="urn:microsoft.com/office/officeart/2017/3/layout/HorizontalPathTimeline"/>
    <dgm:cxn modelId="{9143A1E7-437E-8B4F-B7E4-53EF345DD370}" type="presParOf" srcId="{B862FEE9-90E6-E540-81FA-9583AC3C6B08}" destId="{AB8BF8ED-EFAE-0C49-AB2F-BF8338254AD8}" srcOrd="14" destOrd="0" presId="urn:microsoft.com/office/officeart/2017/3/layout/HorizontalPathTimeline"/>
    <dgm:cxn modelId="{986CD0E3-02F5-1D43-B828-F27730696CD8}" type="presParOf" srcId="{AB8BF8ED-EFAE-0C49-AB2F-BF8338254AD8}" destId="{9B91E172-A407-D140-83B9-FF1E97000BDA}" srcOrd="0" destOrd="0" presId="urn:microsoft.com/office/officeart/2017/3/layout/HorizontalPathTimeline"/>
    <dgm:cxn modelId="{B574EA8C-A5FD-7B4E-9BA2-87C489004FA3}" type="presParOf" srcId="{AB8BF8ED-EFAE-0C49-AB2F-BF8338254AD8}" destId="{B7FB4234-3F29-B141-B7E8-650F8358D2D6}" srcOrd="1" destOrd="0" presId="urn:microsoft.com/office/officeart/2017/3/layout/HorizontalPathTimeline"/>
    <dgm:cxn modelId="{E14290D8-2662-CC4B-B15E-7820F07CE1EA}" type="presParOf" srcId="{B7FB4234-3F29-B141-B7E8-650F8358D2D6}" destId="{C62B9858-A34F-3B4E-AE16-10170C4069A3}" srcOrd="0" destOrd="0" presId="urn:microsoft.com/office/officeart/2017/3/layout/HorizontalPathTimeline"/>
    <dgm:cxn modelId="{3DE0EEEB-1684-434A-AAF9-C75FD5ACAAB9}" type="presParOf" srcId="{B7FB4234-3F29-B141-B7E8-650F8358D2D6}" destId="{F87D0F71-E5A2-0F4B-8068-3DA204A7E910}" srcOrd="1" destOrd="0" presId="urn:microsoft.com/office/officeart/2017/3/layout/HorizontalPathTimeline"/>
    <dgm:cxn modelId="{AFC3364F-C50E-EF4B-93AA-D8168B5D5577}" type="presParOf" srcId="{AB8BF8ED-EFAE-0C49-AB2F-BF8338254AD8}" destId="{13E925C6-5C6E-CE40-AD05-95242AF82544}" srcOrd="2" destOrd="0" presId="urn:microsoft.com/office/officeart/2017/3/layout/HorizontalPathTimeline"/>
    <dgm:cxn modelId="{CEDD5DDD-FDDA-064A-A31A-B11869400DFC}" type="presParOf" srcId="{AB8BF8ED-EFAE-0C49-AB2F-BF8338254AD8}" destId="{CE5C5B39-D9FF-AF4A-8697-DC06A9EF7B8B}" srcOrd="3" destOrd="0" presId="urn:microsoft.com/office/officeart/2017/3/layout/HorizontalPathTimeline"/>
    <dgm:cxn modelId="{92E87C17-D212-7947-91CB-5BEE973BAEC3}" type="presParOf" srcId="{AB8BF8ED-EFAE-0C49-AB2F-BF8338254AD8}" destId="{A24F452A-1090-1F48-98CF-49A675816F76}" srcOrd="4" destOrd="0" presId="urn:microsoft.com/office/officeart/2017/3/layout/HorizontalPath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9ABBA7-F89E-4EF8-9604-9E3A8160759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44EDB34-ADFD-4138-BB77-980E4239C83E}">
      <dgm:prSet/>
      <dgm:spPr/>
      <dgm:t>
        <a:bodyPr/>
        <a:lstStyle/>
        <a:p>
          <a:r>
            <a:rPr lang="en-US" b="1"/>
            <a:t>Exploit Method</a:t>
          </a:r>
          <a:r>
            <a:rPr lang="en-US"/>
            <a:t>:</a:t>
          </a:r>
        </a:p>
      </dgm:t>
    </dgm:pt>
    <dgm:pt modelId="{3405DD01-F726-4EEE-8883-9D8800CD45D6}" type="parTrans" cxnId="{A755A331-55BB-4CB1-845C-315F5CD0D42B}">
      <dgm:prSet/>
      <dgm:spPr/>
      <dgm:t>
        <a:bodyPr/>
        <a:lstStyle/>
        <a:p>
          <a:endParaRPr lang="en-US"/>
        </a:p>
      </dgm:t>
    </dgm:pt>
    <dgm:pt modelId="{110C27B4-3A66-4BC4-BBC9-BA18A102A194}" type="sibTrans" cxnId="{A755A331-55BB-4CB1-845C-315F5CD0D42B}">
      <dgm:prSet/>
      <dgm:spPr/>
      <dgm:t>
        <a:bodyPr/>
        <a:lstStyle/>
        <a:p>
          <a:endParaRPr lang="en-US"/>
        </a:p>
      </dgm:t>
    </dgm:pt>
    <dgm:pt modelId="{3AD980DE-27AD-414B-9AF0-41177A942DEF}">
      <dgm:prSet/>
      <dgm:spPr/>
      <dgm:t>
        <a:bodyPr/>
        <a:lstStyle/>
        <a:p>
          <a:r>
            <a:rPr lang="en-US" dirty="0"/>
            <a:t>A </a:t>
          </a:r>
          <a:r>
            <a:rPr lang="en-US" b="1" dirty="0"/>
            <a:t>malicious insider </a:t>
          </a:r>
          <a:r>
            <a:rPr lang="en-US" dirty="0"/>
            <a:t>or APT exploits a race condition during session initiation.</a:t>
          </a:r>
        </a:p>
      </dgm:t>
    </dgm:pt>
    <dgm:pt modelId="{AF0F39AA-88B3-4DC4-BEFE-CB86AB3CE66D}" type="parTrans" cxnId="{3C1045D5-3505-4D4C-B8B8-7834DE476EAB}">
      <dgm:prSet/>
      <dgm:spPr/>
      <dgm:t>
        <a:bodyPr/>
        <a:lstStyle/>
        <a:p>
          <a:endParaRPr lang="en-US"/>
        </a:p>
      </dgm:t>
    </dgm:pt>
    <dgm:pt modelId="{312D0474-999E-42ED-8F97-EE6507F8096F}" type="sibTrans" cxnId="{3C1045D5-3505-4D4C-B8B8-7834DE476EAB}">
      <dgm:prSet/>
      <dgm:spPr/>
      <dgm:t>
        <a:bodyPr/>
        <a:lstStyle/>
        <a:p>
          <a:endParaRPr lang="en-US"/>
        </a:p>
      </dgm:t>
    </dgm:pt>
    <dgm:pt modelId="{96E8C5B0-14B7-4324-AC60-4F381AABCC5D}">
      <dgm:prSet/>
      <dgm:spPr/>
      <dgm:t>
        <a:bodyPr/>
        <a:lstStyle/>
        <a:p>
          <a:r>
            <a:rPr lang="en-US" dirty="0"/>
            <a:t>Gains access to </a:t>
          </a:r>
          <a:r>
            <a:rPr lang="en-US" b="1" dirty="0"/>
            <a:t>valid session tokens </a:t>
          </a:r>
          <a:r>
            <a:rPr lang="en-US" dirty="0"/>
            <a:t>via man-in-the-middle (MITM) or through endpoint memory scraping.</a:t>
          </a:r>
        </a:p>
      </dgm:t>
    </dgm:pt>
    <dgm:pt modelId="{67B21250-874B-4044-B463-80089D500E5F}" type="parTrans" cxnId="{51C0D40F-3589-4872-9092-1A25A78D0AFA}">
      <dgm:prSet/>
      <dgm:spPr/>
      <dgm:t>
        <a:bodyPr/>
        <a:lstStyle/>
        <a:p>
          <a:endParaRPr lang="en-US"/>
        </a:p>
      </dgm:t>
    </dgm:pt>
    <dgm:pt modelId="{0F922F3D-BC06-4BA1-8AAC-75546D06FC51}" type="sibTrans" cxnId="{51C0D40F-3589-4872-9092-1A25A78D0AFA}">
      <dgm:prSet/>
      <dgm:spPr/>
      <dgm:t>
        <a:bodyPr/>
        <a:lstStyle/>
        <a:p>
          <a:endParaRPr lang="en-US"/>
        </a:p>
      </dgm:t>
    </dgm:pt>
    <dgm:pt modelId="{8E6B7244-EBD1-437B-9115-B1A316334FE9}">
      <dgm:prSet/>
      <dgm:spPr/>
      <dgm:t>
        <a:bodyPr/>
        <a:lstStyle/>
        <a:p>
          <a:r>
            <a:rPr lang="en-US" dirty="0"/>
            <a:t>Reuses the token to </a:t>
          </a:r>
          <a:r>
            <a:rPr lang="en-US" b="1" dirty="0"/>
            <a:t>impersonate</a:t>
          </a:r>
          <a:r>
            <a:rPr lang="en-US" dirty="0"/>
            <a:t> a privileged user without needing credentials or MFA.</a:t>
          </a:r>
        </a:p>
      </dgm:t>
    </dgm:pt>
    <dgm:pt modelId="{817D1E89-14D8-49F6-8288-C104F6241C19}" type="parTrans" cxnId="{E8E93281-1EE2-448B-97E8-9CC1BB9AF94B}">
      <dgm:prSet/>
      <dgm:spPr/>
      <dgm:t>
        <a:bodyPr/>
        <a:lstStyle/>
        <a:p>
          <a:endParaRPr lang="en-US"/>
        </a:p>
      </dgm:t>
    </dgm:pt>
    <dgm:pt modelId="{C553A2DC-A709-41DA-80AC-C2608BC95F4A}" type="sibTrans" cxnId="{E8E93281-1EE2-448B-97E8-9CC1BB9AF94B}">
      <dgm:prSet/>
      <dgm:spPr/>
      <dgm:t>
        <a:bodyPr/>
        <a:lstStyle/>
        <a:p>
          <a:endParaRPr lang="en-US"/>
        </a:p>
      </dgm:t>
    </dgm:pt>
    <dgm:pt modelId="{14EC8EB2-50B8-4518-A7EA-869CC4E366CD}">
      <dgm:prSet/>
      <dgm:spPr/>
      <dgm:t>
        <a:bodyPr/>
        <a:lstStyle/>
        <a:p>
          <a:r>
            <a:rPr lang="en-US" b="1" dirty="0"/>
            <a:t>Impact</a:t>
          </a:r>
          <a:r>
            <a:rPr lang="en-US" dirty="0"/>
            <a:t>:</a:t>
          </a:r>
        </a:p>
      </dgm:t>
    </dgm:pt>
    <dgm:pt modelId="{A9822DF3-D143-45D9-B252-4124038108B7}" type="parTrans" cxnId="{03FC58F6-98C8-4085-A7FA-EEDEB6318917}">
      <dgm:prSet/>
      <dgm:spPr/>
      <dgm:t>
        <a:bodyPr/>
        <a:lstStyle/>
        <a:p>
          <a:endParaRPr lang="en-US"/>
        </a:p>
      </dgm:t>
    </dgm:pt>
    <dgm:pt modelId="{0C125D1A-4EE5-4569-A9F9-759CCAE0CC35}" type="sibTrans" cxnId="{03FC58F6-98C8-4085-A7FA-EEDEB6318917}">
      <dgm:prSet/>
      <dgm:spPr/>
      <dgm:t>
        <a:bodyPr/>
        <a:lstStyle/>
        <a:p>
          <a:endParaRPr lang="en-US"/>
        </a:p>
      </dgm:t>
    </dgm:pt>
    <dgm:pt modelId="{88721339-CE90-4A11-861C-41D190CC0BCA}">
      <dgm:prSet/>
      <dgm:spPr/>
      <dgm:t>
        <a:bodyPr/>
        <a:lstStyle/>
        <a:p>
          <a:r>
            <a:rPr lang="en-US" dirty="0"/>
            <a:t>Full access to </a:t>
          </a:r>
          <a:r>
            <a:rPr lang="en-US" b="1" dirty="0"/>
            <a:t>vaulted credentials</a:t>
          </a:r>
          <a:r>
            <a:rPr lang="en-US" dirty="0"/>
            <a:t>, session recordings, and PAM audit logs.</a:t>
          </a:r>
        </a:p>
      </dgm:t>
    </dgm:pt>
    <dgm:pt modelId="{D472DA31-A868-43D9-A1E6-E748A423CB1C}" type="parTrans" cxnId="{9DE678B6-3A31-48A8-8B7F-58CFACD9754F}">
      <dgm:prSet/>
      <dgm:spPr/>
      <dgm:t>
        <a:bodyPr/>
        <a:lstStyle/>
        <a:p>
          <a:endParaRPr lang="en-US"/>
        </a:p>
      </dgm:t>
    </dgm:pt>
    <dgm:pt modelId="{D6AE19C4-9A2B-473A-81DF-6009904335BD}" type="sibTrans" cxnId="{9DE678B6-3A31-48A8-8B7F-58CFACD9754F}">
      <dgm:prSet/>
      <dgm:spPr/>
      <dgm:t>
        <a:bodyPr/>
        <a:lstStyle/>
        <a:p>
          <a:endParaRPr lang="en-US"/>
        </a:p>
      </dgm:t>
    </dgm:pt>
    <dgm:pt modelId="{0F9EF8C0-9889-4380-B3D4-D4098D92FB62}">
      <dgm:prSet/>
      <dgm:spPr/>
      <dgm:t>
        <a:bodyPr/>
        <a:lstStyle/>
        <a:p>
          <a:r>
            <a:rPr lang="en-US" b="1" dirty="0"/>
            <a:t>Persistence</a:t>
          </a:r>
          <a:r>
            <a:rPr lang="en-US" dirty="0"/>
            <a:t> across sessions without detection.</a:t>
          </a:r>
        </a:p>
      </dgm:t>
    </dgm:pt>
    <dgm:pt modelId="{00EB4673-10A3-473C-AB2F-438A9BEFF4E1}" type="parTrans" cxnId="{DF6F6215-23ED-42C1-BC81-634A8CD35C72}">
      <dgm:prSet/>
      <dgm:spPr/>
      <dgm:t>
        <a:bodyPr/>
        <a:lstStyle/>
        <a:p>
          <a:endParaRPr lang="en-US"/>
        </a:p>
      </dgm:t>
    </dgm:pt>
    <dgm:pt modelId="{FB20269D-3C69-4031-8A04-582BAFC1D24B}" type="sibTrans" cxnId="{DF6F6215-23ED-42C1-BC81-634A8CD35C72}">
      <dgm:prSet/>
      <dgm:spPr/>
      <dgm:t>
        <a:bodyPr/>
        <a:lstStyle/>
        <a:p>
          <a:endParaRPr lang="en-US"/>
        </a:p>
      </dgm:t>
    </dgm:pt>
    <dgm:pt modelId="{192D4049-3111-4E30-81DE-FDB91F33A0E0}">
      <dgm:prSet/>
      <dgm:spPr/>
      <dgm:t>
        <a:bodyPr/>
        <a:lstStyle/>
        <a:p>
          <a:r>
            <a:rPr lang="en-US" b="1" dirty="0"/>
            <a:t>Bypasses</a:t>
          </a:r>
          <a:r>
            <a:rPr lang="en-US" dirty="0"/>
            <a:t> behavioral analytics if the attacker mimics legitimate workflows.</a:t>
          </a:r>
        </a:p>
      </dgm:t>
    </dgm:pt>
    <dgm:pt modelId="{A7210A6D-588F-4D37-8068-03CFDE69D157}" type="parTrans" cxnId="{46517456-FC89-4A0B-8C64-317DF69BC9BD}">
      <dgm:prSet/>
      <dgm:spPr/>
      <dgm:t>
        <a:bodyPr/>
        <a:lstStyle/>
        <a:p>
          <a:endParaRPr lang="en-US"/>
        </a:p>
      </dgm:t>
    </dgm:pt>
    <dgm:pt modelId="{722D0E5C-57F5-4EBF-80BB-288BD67C54F6}" type="sibTrans" cxnId="{46517456-FC89-4A0B-8C64-317DF69BC9BD}">
      <dgm:prSet/>
      <dgm:spPr/>
      <dgm:t>
        <a:bodyPr/>
        <a:lstStyle/>
        <a:p>
          <a:endParaRPr lang="en-US"/>
        </a:p>
      </dgm:t>
    </dgm:pt>
    <dgm:pt modelId="{10855322-D3A7-41FA-B842-BCF9DEB92AAD}">
      <dgm:prSet/>
      <dgm:spPr/>
      <dgm:t>
        <a:bodyPr/>
        <a:lstStyle/>
        <a:p>
          <a:r>
            <a:rPr lang="en-US" b="1" dirty="0"/>
            <a:t>Why It’s Critical:</a:t>
          </a:r>
          <a:endParaRPr lang="en-US" dirty="0"/>
        </a:p>
      </dgm:t>
    </dgm:pt>
    <dgm:pt modelId="{7F9B90EB-E5C6-4970-B2DC-A79EFB996F60}" type="parTrans" cxnId="{ED2304BC-90A7-490B-AD08-942D6FFF6C91}">
      <dgm:prSet/>
      <dgm:spPr/>
      <dgm:t>
        <a:bodyPr/>
        <a:lstStyle/>
        <a:p>
          <a:endParaRPr lang="en-US"/>
        </a:p>
      </dgm:t>
    </dgm:pt>
    <dgm:pt modelId="{665E1EB1-F3C2-4BCA-BA2C-8AFE055F6BD0}" type="sibTrans" cxnId="{ED2304BC-90A7-490B-AD08-942D6FFF6C91}">
      <dgm:prSet/>
      <dgm:spPr/>
      <dgm:t>
        <a:bodyPr/>
        <a:lstStyle/>
        <a:p>
          <a:endParaRPr lang="en-US"/>
        </a:p>
      </dgm:t>
    </dgm:pt>
    <dgm:pt modelId="{0991512C-3B6A-4B7A-B5A4-CA40ECF437F0}">
      <dgm:prSet/>
      <dgm:spPr/>
      <dgm:t>
        <a:bodyPr/>
        <a:lstStyle/>
        <a:p>
          <a:r>
            <a:rPr lang="en-US" dirty="0"/>
            <a:t>Directly undermines CyberArk’s </a:t>
          </a:r>
          <a:r>
            <a:rPr lang="en-US" b="1" dirty="0"/>
            <a:t>core value proposition</a:t>
          </a:r>
          <a:r>
            <a:rPr lang="en-US" dirty="0"/>
            <a:t>: secure and auditable privileged access</a:t>
          </a:r>
        </a:p>
      </dgm:t>
    </dgm:pt>
    <dgm:pt modelId="{D409923D-7163-49D0-B8C9-7835A5A14804}" type="parTrans" cxnId="{14A49BD7-59B6-4048-BE5F-7012B12FA057}">
      <dgm:prSet/>
      <dgm:spPr/>
      <dgm:t>
        <a:bodyPr/>
        <a:lstStyle/>
        <a:p>
          <a:endParaRPr lang="en-US"/>
        </a:p>
      </dgm:t>
    </dgm:pt>
    <dgm:pt modelId="{6F2D7719-D464-4361-91B0-832745898EB8}" type="sibTrans" cxnId="{14A49BD7-59B6-4048-BE5F-7012B12FA057}">
      <dgm:prSet/>
      <dgm:spPr/>
      <dgm:t>
        <a:bodyPr/>
        <a:lstStyle/>
        <a:p>
          <a:endParaRPr lang="en-US"/>
        </a:p>
      </dgm:t>
    </dgm:pt>
    <dgm:pt modelId="{7BFBF441-0194-4C21-A28C-AA30E219986E}">
      <dgm:prSet/>
      <dgm:spPr/>
      <dgm:t>
        <a:bodyPr/>
        <a:lstStyle/>
        <a:p>
          <a:r>
            <a:rPr lang="en-US" dirty="0"/>
            <a:t>Could lead to </a:t>
          </a:r>
          <a:r>
            <a:rPr lang="en-US" b="1" dirty="0"/>
            <a:t>high-profile customer breaches</a:t>
          </a:r>
          <a:r>
            <a:rPr lang="en-US" dirty="0"/>
            <a:t>, regulatory scrutiny, and </a:t>
          </a:r>
          <a:r>
            <a:rPr lang="en-US" b="1" dirty="0"/>
            <a:t>brand trust erosion</a:t>
          </a:r>
          <a:r>
            <a:rPr lang="en-US" dirty="0"/>
            <a:t>.</a:t>
          </a:r>
        </a:p>
      </dgm:t>
    </dgm:pt>
    <dgm:pt modelId="{14103BC0-1759-4E63-AD76-291AEA7099F1}" type="parTrans" cxnId="{F8680BDA-2E50-4C5F-B38C-8FAE10AB04A0}">
      <dgm:prSet/>
      <dgm:spPr/>
      <dgm:t>
        <a:bodyPr/>
        <a:lstStyle/>
        <a:p>
          <a:endParaRPr lang="en-US"/>
        </a:p>
      </dgm:t>
    </dgm:pt>
    <dgm:pt modelId="{DEC2FD45-D9A5-49B2-AAAA-1F6FE63F6A3B}" type="sibTrans" cxnId="{F8680BDA-2E50-4C5F-B38C-8FAE10AB04A0}">
      <dgm:prSet/>
      <dgm:spPr/>
      <dgm:t>
        <a:bodyPr/>
        <a:lstStyle/>
        <a:p>
          <a:endParaRPr lang="en-US"/>
        </a:p>
      </dgm:t>
    </dgm:pt>
    <dgm:pt modelId="{91168B1B-153E-4523-9249-F3AB0D261242}">
      <dgm:prSet/>
      <dgm:spPr/>
      <dgm:t>
        <a:bodyPr/>
        <a:lstStyle/>
        <a:p>
          <a:r>
            <a:rPr lang="en-US" b="1" dirty="0"/>
            <a:t>Difficult to detect</a:t>
          </a:r>
          <a:r>
            <a:rPr lang="en-US" dirty="0"/>
            <a:t> without deep session integrity checks or behavioral anomaly detection.</a:t>
          </a:r>
        </a:p>
      </dgm:t>
    </dgm:pt>
    <dgm:pt modelId="{D97F55D9-D246-4875-A120-5558B37BB2E2}" type="parTrans" cxnId="{FD51B657-7147-4E91-A154-26AEABDB5990}">
      <dgm:prSet/>
      <dgm:spPr/>
      <dgm:t>
        <a:bodyPr/>
        <a:lstStyle/>
        <a:p>
          <a:endParaRPr lang="en-US"/>
        </a:p>
      </dgm:t>
    </dgm:pt>
    <dgm:pt modelId="{8ACE6964-1B7E-4F44-9098-C0301CBC4C7C}" type="sibTrans" cxnId="{FD51B657-7147-4E91-A154-26AEABDB5990}">
      <dgm:prSet/>
      <dgm:spPr/>
      <dgm:t>
        <a:bodyPr/>
        <a:lstStyle/>
        <a:p>
          <a:endParaRPr lang="en-US"/>
        </a:p>
      </dgm:t>
    </dgm:pt>
    <dgm:pt modelId="{7443DA24-00E3-8843-8653-FB1E9EDC0C2E}" type="pres">
      <dgm:prSet presAssocID="{0A9ABBA7-F89E-4EF8-9604-9E3A81607591}" presName="Name0" presStyleCnt="0">
        <dgm:presLayoutVars>
          <dgm:dir/>
          <dgm:animLvl val="lvl"/>
          <dgm:resizeHandles val="exact"/>
        </dgm:presLayoutVars>
      </dgm:prSet>
      <dgm:spPr/>
    </dgm:pt>
    <dgm:pt modelId="{837AFA84-BFE0-BA47-9A16-2D168F62C584}" type="pres">
      <dgm:prSet presAssocID="{844EDB34-ADFD-4138-BB77-980E4239C83E}" presName="composite" presStyleCnt="0"/>
      <dgm:spPr/>
    </dgm:pt>
    <dgm:pt modelId="{A1CD0425-6B6F-0646-B02A-BABA149E19BC}" type="pres">
      <dgm:prSet presAssocID="{844EDB34-ADFD-4138-BB77-980E4239C83E}" presName="parTx" presStyleLbl="alignNode1" presStyleIdx="0" presStyleCnt="3">
        <dgm:presLayoutVars>
          <dgm:chMax val="0"/>
          <dgm:chPref val="0"/>
          <dgm:bulletEnabled val="1"/>
        </dgm:presLayoutVars>
      </dgm:prSet>
      <dgm:spPr/>
    </dgm:pt>
    <dgm:pt modelId="{27F1E0F3-787B-4F47-A3EC-77313A9CEF06}" type="pres">
      <dgm:prSet presAssocID="{844EDB34-ADFD-4138-BB77-980E4239C83E}" presName="desTx" presStyleLbl="alignAccFollowNode1" presStyleIdx="0" presStyleCnt="3">
        <dgm:presLayoutVars>
          <dgm:bulletEnabled val="1"/>
        </dgm:presLayoutVars>
      </dgm:prSet>
      <dgm:spPr/>
    </dgm:pt>
    <dgm:pt modelId="{1EA0C6D5-ADD9-284C-B20E-96309EFAED35}" type="pres">
      <dgm:prSet presAssocID="{110C27B4-3A66-4BC4-BBC9-BA18A102A194}" presName="space" presStyleCnt="0"/>
      <dgm:spPr/>
    </dgm:pt>
    <dgm:pt modelId="{D9B904E1-26D0-6940-AB65-DAC199580AD9}" type="pres">
      <dgm:prSet presAssocID="{14EC8EB2-50B8-4518-A7EA-869CC4E366CD}" presName="composite" presStyleCnt="0"/>
      <dgm:spPr/>
    </dgm:pt>
    <dgm:pt modelId="{7B302230-DF13-124D-BD17-C4A4C4C2E341}" type="pres">
      <dgm:prSet presAssocID="{14EC8EB2-50B8-4518-A7EA-869CC4E366CD}" presName="parTx" presStyleLbl="alignNode1" presStyleIdx="1" presStyleCnt="3">
        <dgm:presLayoutVars>
          <dgm:chMax val="0"/>
          <dgm:chPref val="0"/>
          <dgm:bulletEnabled val="1"/>
        </dgm:presLayoutVars>
      </dgm:prSet>
      <dgm:spPr/>
    </dgm:pt>
    <dgm:pt modelId="{F0EED8AE-A27B-6F47-A837-A8627AFEE23F}" type="pres">
      <dgm:prSet presAssocID="{14EC8EB2-50B8-4518-A7EA-869CC4E366CD}" presName="desTx" presStyleLbl="alignAccFollowNode1" presStyleIdx="1" presStyleCnt="3">
        <dgm:presLayoutVars>
          <dgm:bulletEnabled val="1"/>
        </dgm:presLayoutVars>
      </dgm:prSet>
      <dgm:spPr/>
    </dgm:pt>
    <dgm:pt modelId="{5BEF79AD-F712-7845-AD4A-2D87CC95620F}" type="pres">
      <dgm:prSet presAssocID="{0C125D1A-4EE5-4569-A9F9-759CCAE0CC35}" presName="space" presStyleCnt="0"/>
      <dgm:spPr/>
    </dgm:pt>
    <dgm:pt modelId="{74D2BA6E-5D69-C74C-B6D6-D54F1936E51A}" type="pres">
      <dgm:prSet presAssocID="{10855322-D3A7-41FA-B842-BCF9DEB92AAD}" presName="composite" presStyleCnt="0"/>
      <dgm:spPr/>
    </dgm:pt>
    <dgm:pt modelId="{56FE1084-0C61-C541-B850-B1C76B333344}" type="pres">
      <dgm:prSet presAssocID="{10855322-D3A7-41FA-B842-BCF9DEB92AAD}" presName="parTx" presStyleLbl="alignNode1" presStyleIdx="2" presStyleCnt="3">
        <dgm:presLayoutVars>
          <dgm:chMax val="0"/>
          <dgm:chPref val="0"/>
          <dgm:bulletEnabled val="1"/>
        </dgm:presLayoutVars>
      </dgm:prSet>
      <dgm:spPr/>
    </dgm:pt>
    <dgm:pt modelId="{3E8F1E04-4E03-BC4D-9FC4-BED62C2A7912}" type="pres">
      <dgm:prSet presAssocID="{10855322-D3A7-41FA-B842-BCF9DEB92AAD}" presName="desTx" presStyleLbl="alignAccFollowNode1" presStyleIdx="2" presStyleCnt="3">
        <dgm:presLayoutVars>
          <dgm:bulletEnabled val="1"/>
        </dgm:presLayoutVars>
      </dgm:prSet>
      <dgm:spPr/>
    </dgm:pt>
  </dgm:ptLst>
  <dgm:cxnLst>
    <dgm:cxn modelId="{51C0D40F-3589-4872-9092-1A25A78D0AFA}" srcId="{844EDB34-ADFD-4138-BB77-980E4239C83E}" destId="{96E8C5B0-14B7-4324-AC60-4F381AABCC5D}" srcOrd="1" destOrd="0" parTransId="{67B21250-874B-4044-B463-80089D500E5F}" sibTransId="{0F922F3D-BC06-4BA1-8AAC-75546D06FC51}"/>
    <dgm:cxn modelId="{DF6F6215-23ED-42C1-BC81-634A8CD35C72}" srcId="{14EC8EB2-50B8-4518-A7EA-869CC4E366CD}" destId="{0F9EF8C0-9889-4380-B3D4-D4098D92FB62}" srcOrd="1" destOrd="0" parTransId="{00EB4673-10A3-473C-AB2F-438A9BEFF4E1}" sibTransId="{FB20269D-3C69-4031-8A04-582BAFC1D24B}"/>
    <dgm:cxn modelId="{035D232C-2FE5-2D49-B9B3-D8E5412330C5}" type="presOf" srcId="{10855322-D3A7-41FA-B842-BCF9DEB92AAD}" destId="{56FE1084-0C61-C541-B850-B1C76B333344}" srcOrd="0" destOrd="0" presId="urn:microsoft.com/office/officeart/2005/8/layout/hList1"/>
    <dgm:cxn modelId="{A755A331-55BB-4CB1-845C-315F5CD0D42B}" srcId="{0A9ABBA7-F89E-4EF8-9604-9E3A81607591}" destId="{844EDB34-ADFD-4138-BB77-980E4239C83E}" srcOrd="0" destOrd="0" parTransId="{3405DD01-F726-4EEE-8883-9D8800CD45D6}" sibTransId="{110C27B4-3A66-4BC4-BBC9-BA18A102A194}"/>
    <dgm:cxn modelId="{D8D5FF42-D479-FB47-A3FB-71D297FFC573}" type="presOf" srcId="{0F9EF8C0-9889-4380-B3D4-D4098D92FB62}" destId="{F0EED8AE-A27B-6F47-A837-A8627AFEE23F}" srcOrd="0" destOrd="1" presId="urn:microsoft.com/office/officeart/2005/8/layout/hList1"/>
    <dgm:cxn modelId="{4BA8AB48-0BDA-794E-8DA9-CC5676104810}" type="presOf" srcId="{0991512C-3B6A-4B7A-B5A4-CA40ECF437F0}" destId="{3E8F1E04-4E03-BC4D-9FC4-BED62C2A7912}" srcOrd="0" destOrd="0" presId="urn:microsoft.com/office/officeart/2005/8/layout/hList1"/>
    <dgm:cxn modelId="{037CA555-F8AD-3447-AE14-28701496C180}" type="presOf" srcId="{8E6B7244-EBD1-437B-9115-B1A316334FE9}" destId="{27F1E0F3-787B-4F47-A3EC-77313A9CEF06}" srcOrd="0" destOrd="2" presId="urn:microsoft.com/office/officeart/2005/8/layout/hList1"/>
    <dgm:cxn modelId="{46517456-FC89-4A0B-8C64-317DF69BC9BD}" srcId="{14EC8EB2-50B8-4518-A7EA-869CC4E366CD}" destId="{192D4049-3111-4E30-81DE-FDB91F33A0E0}" srcOrd="2" destOrd="0" parTransId="{A7210A6D-588F-4D37-8068-03CFDE69D157}" sibTransId="{722D0E5C-57F5-4EBF-80BB-288BD67C54F6}"/>
    <dgm:cxn modelId="{FD51B657-7147-4E91-A154-26AEABDB5990}" srcId="{10855322-D3A7-41FA-B842-BCF9DEB92AAD}" destId="{91168B1B-153E-4523-9249-F3AB0D261242}" srcOrd="2" destOrd="0" parTransId="{D97F55D9-D246-4875-A120-5558B37BB2E2}" sibTransId="{8ACE6964-1B7E-4F44-9098-C0301CBC4C7C}"/>
    <dgm:cxn modelId="{9C1DA759-D045-224A-8841-77914D84D7F1}" type="presOf" srcId="{7BFBF441-0194-4C21-A28C-AA30E219986E}" destId="{3E8F1E04-4E03-BC4D-9FC4-BED62C2A7912}" srcOrd="0" destOrd="1" presId="urn:microsoft.com/office/officeart/2005/8/layout/hList1"/>
    <dgm:cxn modelId="{FEBDBA62-230A-AB46-A54D-7E166FA755A6}" type="presOf" srcId="{91168B1B-153E-4523-9249-F3AB0D261242}" destId="{3E8F1E04-4E03-BC4D-9FC4-BED62C2A7912}" srcOrd="0" destOrd="2" presId="urn:microsoft.com/office/officeart/2005/8/layout/hList1"/>
    <dgm:cxn modelId="{36949865-7616-A644-9AE4-BA3AC84F80CB}" type="presOf" srcId="{844EDB34-ADFD-4138-BB77-980E4239C83E}" destId="{A1CD0425-6B6F-0646-B02A-BABA149E19BC}" srcOrd="0" destOrd="0" presId="urn:microsoft.com/office/officeart/2005/8/layout/hList1"/>
    <dgm:cxn modelId="{9ACC177F-F255-B64A-AFD7-B5646F0A05D8}" type="presOf" srcId="{14EC8EB2-50B8-4518-A7EA-869CC4E366CD}" destId="{7B302230-DF13-124D-BD17-C4A4C4C2E341}" srcOrd="0" destOrd="0" presId="urn:microsoft.com/office/officeart/2005/8/layout/hList1"/>
    <dgm:cxn modelId="{E8E93281-1EE2-448B-97E8-9CC1BB9AF94B}" srcId="{844EDB34-ADFD-4138-BB77-980E4239C83E}" destId="{8E6B7244-EBD1-437B-9115-B1A316334FE9}" srcOrd="2" destOrd="0" parTransId="{817D1E89-14D8-49F6-8288-C104F6241C19}" sibTransId="{C553A2DC-A709-41DA-80AC-C2608BC95F4A}"/>
    <dgm:cxn modelId="{A8F5A7AC-EA2E-6C49-98FC-BC88B411E4C1}" type="presOf" srcId="{3AD980DE-27AD-414B-9AF0-41177A942DEF}" destId="{27F1E0F3-787B-4F47-A3EC-77313A9CEF06}" srcOrd="0" destOrd="0" presId="urn:microsoft.com/office/officeart/2005/8/layout/hList1"/>
    <dgm:cxn modelId="{EC38E4B1-70D4-0F4D-8AF3-2392A790FBCB}" type="presOf" srcId="{96E8C5B0-14B7-4324-AC60-4F381AABCC5D}" destId="{27F1E0F3-787B-4F47-A3EC-77313A9CEF06}" srcOrd="0" destOrd="1" presId="urn:microsoft.com/office/officeart/2005/8/layout/hList1"/>
    <dgm:cxn modelId="{9DE678B6-3A31-48A8-8B7F-58CFACD9754F}" srcId="{14EC8EB2-50B8-4518-A7EA-869CC4E366CD}" destId="{88721339-CE90-4A11-861C-41D190CC0BCA}" srcOrd="0" destOrd="0" parTransId="{D472DA31-A868-43D9-A1E6-E748A423CB1C}" sibTransId="{D6AE19C4-9A2B-473A-81DF-6009904335BD}"/>
    <dgm:cxn modelId="{C7E6EFB9-C3EA-1445-AD39-EA42BC6E8C9E}" type="presOf" srcId="{0A9ABBA7-F89E-4EF8-9604-9E3A81607591}" destId="{7443DA24-00E3-8843-8653-FB1E9EDC0C2E}" srcOrd="0" destOrd="0" presId="urn:microsoft.com/office/officeart/2005/8/layout/hList1"/>
    <dgm:cxn modelId="{ED2304BC-90A7-490B-AD08-942D6FFF6C91}" srcId="{0A9ABBA7-F89E-4EF8-9604-9E3A81607591}" destId="{10855322-D3A7-41FA-B842-BCF9DEB92AAD}" srcOrd="2" destOrd="0" parTransId="{7F9B90EB-E5C6-4970-B2DC-A79EFB996F60}" sibTransId="{665E1EB1-F3C2-4BCA-BA2C-8AFE055F6BD0}"/>
    <dgm:cxn modelId="{DA4E46C5-0246-B749-8269-16EA061E7180}" type="presOf" srcId="{192D4049-3111-4E30-81DE-FDB91F33A0E0}" destId="{F0EED8AE-A27B-6F47-A837-A8627AFEE23F}" srcOrd="0" destOrd="2" presId="urn:microsoft.com/office/officeart/2005/8/layout/hList1"/>
    <dgm:cxn modelId="{3C1045D5-3505-4D4C-B8B8-7834DE476EAB}" srcId="{844EDB34-ADFD-4138-BB77-980E4239C83E}" destId="{3AD980DE-27AD-414B-9AF0-41177A942DEF}" srcOrd="0" destOrd="0" parTransId="{AF0F39AA-88B3-4DC4-BEFE-CB86AB3CE66D}" sibTransId="{312D0474-999E-42ED-8F97-EE6507F8096F}"/>
    <dgm:cxn modelId="{14A49BD7-59B6-4048-BE5F-7012B12FA057}" srcId="{10855322-D3A7-41FA-B842-BCF9DEB92AAD}" destId="{0991512C-3B6A-4B7A-B5A4-CA40ECF437F0}" srcOrd="0" destOrd="0" parTransId="{D409923D-7163-49D0-B8C9-7835A5A14804}" sibTransId="{6F2D7719-D464-4361-91B0-832745898EB8}"/>
    <dgm:cxn modelId="{F8680BDA-2E50-4C5F-B38C-8FAE10AB04A0}" srcId="{10855322-D3A7-41FA-B842-BCF9DEB92AAD}" destId="{7BFBF441-0194-4C21-A28C-AA30E219986E}" srcOrd="1" destOrd="0" parTransId="{14103BC0-1759-4E63-AD76-291AEA7099F1}" sibTransId="{DEC2FD45-D9A5-49B2-AAAA-1F6FE63F6A3B}"/>
    <dgm:cxn modelId="{2AE690DE-44E6-D84D-BC7E-D7AD0080EB8B}" type="presOf" srcId="{88721339-CE90-4A11-861C-41D190CC0BCA}" destId="{F0EED8AE-A27B-6F47-A837-A8627AFEE23F}" srcOrd="0" destOrd="0" presId="urn:microsoft.com/office/officeart/2005/8/layout/hList1"/>
    <dgm:cxn modelId="{03FC58F6-98C8-4085-A7FA-EEDEB6318917}" srcId="{0A9ABBA7-F89E-4EF8-9604-9E3A81607591}" destId="{14EC8EB2-50B8-4518-A7EA-869CC4E366CD}" srcOrd="1" destOrd="0" parTransId="{A9822DF3-D143-45D9-B252-4124038108B7}" sibTransId="{0C125D1A-4EE5-4569-A9F9-759CCAE0CC35}"/>
    <dgm:cxn modelId="{EB2144BB-0F4B-3242-8A89-2271C1008705}" type="presParOf" srcId="{7443DA24-00E3-8843-8653-FB1E9EDC0C2E}" destId="{837AFA84-BFE0-BA47-9A16-2D168F62C584}" srcOrd="0" destOrd="0" presId="urn:microsoft.com/office/officeart/2005/8/layout/hList1"/>
    <dgm:cxn modelId="{4AFAD1A2-4099-EC45-8E32-D6C45060F020}" type="presParOf" srcId="{837AFA84-BFE0-BA47-9A16-2D168F62C584}" destId="{A1CD0425-6B6F-0646-B02A-BABA149E19BC}" srcOrd="0" destOrd="0" presId="urn:microsoft.com/office/officeart/2005/8/layout/hList1"/>
    <dgm:cxn modelId="{642902E7-D7BB-6D4E-B90F-0F60DED394A2}" type="presParOf" srcId="{837AFA84-BFE0-BA47-9A16-2D168F62C584}" destId="{27F1E0F3-787B-4F47-A3EC-77313A9CEF06}" srcOrd="1" destOrd="0" presId="urn:microsoft.com/office/officeart/2005/8/layout/hList1"/>
    <dgm:cxn modelId="{4819790B-65E4-314B-9F39-051A88CD8717}" type="presParOf" srcId="{7443DA24-00E3-8843-8653-FB1E9EDC0C2E}" destId="{1EA0C6D5-ADD9-284C-B20E-96309EFAED35}" srcOrd="1" destOrd="0" presId="urn:microsoft.com/office/officeart/2005/8/layout/hList1"/>
    <dgm:cxn modelId="{63F6A504-223C-B94F-B391-213AE17A262C}" type="presParOf" srcId="{7443DA24-00E3-8843-8653-FB1E9EDC0C2E}" destId="{D9B904E1-26D0-6940-AB65-DAC199580AD9}" srcOrd="2" destOrd="0" presId="urn:microsoft.com/office/officeart/2005/8/layout/hList1"/>
    <dgm:cxn modelId="{865734C8-D819-8748-AD76-700EC334755E}" type="presParOf" srcId="{D9B904E1-26D0-6940-AB65-DAC199580AD9}" destId="{7B302230-DF13-124D-BD17-C4A4C4C2E341}" srcOrd="0" destOrd="0" presId="urn:microsoft.com/office/officeart/2005/8/layout/hList1"/>
    <dgm:cxn modelId="{C7B16655-FCAF-D04C-A36E-452614A305C6}" type="presParOf" srcId="{D9B904E1-26D0-6940-AB65-DAC199580AD9}" destId="{F0EED8AE-A27B-6F47-A837-A8627AFEE23F}" srcOrd="1" destOrd="0" presId="urn:microsoft.com/office/officeart/2005/8/layout/hList1"/>
    <dgm:cxn modelId="{F92B8DC2-6B66-2842-8565-64FFE47C17B6}" type="presParOf" srcId="{7443DA24-00E3-8843-8653-FB1E9EDC0C2E}" destId="{5BEF79AD-F712-7845-AD4A-2D87CC95620F}" srcOrd="3" destOrd="0" presId="urn:microsoft.com/office/officeart/2005/8/layout/hList1"/>
    <dgm:cxn modelId="{2063CAA1-1AA4-5B4C-8651-6DB0B230ECAE}" type="presParOf" srcId="{7443DA24-00E3-8843-8653-FB1E9EDC0C2E}" destId="{74D2BA6E-5D69-C74C-B6D6-D54F1936E51A}" srcOrd="4" destOrd="0" presId="urn:microsoft.com/office/officeart/2005/8/layout/hList1"/>
    <dgm:cxn modelId="{4DFA5CBC-ABEF-684E-89A3-9FCFBDCAC66E}" type="presParOf" srcId="{74D2BA6E-5D69-C74C-B6D6-D54F1936E51A}" destId="{56FE1084-0C61-C541-B850-B1C76B333344}" srcOrd="0" destOrd="0" presId="urn:microsoft.com/office/officeart/2005/8/layout/hList1"/>
    <dgm:cxn modelId="{6E76B0D3-747B-A54F-852C-44B9E6BB388D}" type="presParOf" srcId="{74D2BA6E-5D69-C74C-B6D6-D54F1936E51A}" destId="{3E8F1E04-4E03-BC4D-9FC4-BED62C2A791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290ADD-1909-3948-A9E5-B60DA4F5118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95F9652B-309C-E54A-8525-57FF36C2EB83}">
      <dgm:prSet phldrT="[Text]"/>
      <dgm:spPr/>
      <dgm:t>
        <a:bodyPr/>
        <a:lstStyle/>
        <a:p>
          <a:pPr>
            <a:buNone/>
          </a:pPr>
          <a:r>
            <a:rPr lang="en-US" b="1"/>
            <a:t>🧠 1. Identify</a:t>
          </a:r>
          <a:endParaRPr lang="en-US"/>
        </a:p>
      </dgm:t>
    </dgm:pt>
    <dgm:pt modelId="{6A72C77E-FDFB-BF46-8DFA-371D5BE08580}" type="parTrans" cxnId="{27680C64-D8E3-5B42-93DE-5C6E5CADBCD2}">
      <dgm:prSet/>
      <dgm:spPr/>
      <dgm:t>
        <a:bodyPr/>
        <a:lstStyle/>
        <a:p>
          <a:endParaRPr lang="en-US"/>
        </a:p>
      </dgm:t>
    </dgm:pt>
    <dgm:pt modelId="{2732F3D3-4DA3-4542-AED0-44055ED1AF41}" type="sibTrans" cxnId="{27680C64-D8E3-5B42-93DE-5C6E5CADBCD2}">
      <dgm:prSet/>
      <dgm:spPr/>
      <dgm:t>
        <a:bodyPr/>
        <a:lstStyle/>
        <a:p>
          <a:endParaRPr lang="en-US"/>
        </a:p>
      </dgm:t>
    </dgm:pt>
    <dgm:pt modelId="{687BCB7C-7D01-904C-84F2-033ACA41FAF7}">
      <dgm:prSet phldrT="[Text]"/>
      <dgm:spPr/>
      <dgm:t>
        <a:bodyPr/>
        <a:lstStyle/>
        <a:p>
          <a:pPr>
            <a:buNone/>
          </a:pPr>
          <a:r>
            <a:rPr lang="en-US" b="1" dirty="0"/>
            <a:t>🔍 3. Detect</a:t>
          </a:r>
          <a:endParaRPr lang="en-US" dirty="0"/>
        </a:p>
      </dgm:t>
    </dgm:pt>
    <dgm:pt modelId="{F055DD5E-422C-AD49-AA46-EA319D143D60}" type="parTrans" cxnId="{44D3B355-A08B-6248-94C4-6E001D3000D7}">
      <dgm:prSet/>
      <dgm:spPr/>
      <dgm:t>
        <a:bodyPr/>
        <a:lstStyle/>
        <a:p>
          <a:endParaRPr lang="en-US"/>
        </a:p>
      </dgm:t>
    </dgm:pt>
    <dgm:pt modelId="{265D0CD9-8BD0-B841-A119-F4B7B61AD3AF}" type="sibTrans" cxnId="{44D3B355-A08B-6248-94C4-6E001D3000D7}">
      <dgm:prSet/>
      <dgm:spPr/>
      <dgm:t>
        <a:bodyPr/>
        <a:lstStyle/>
        <a:p>
          <a:endParaRPr lang="en-US"/>
        </a:p>
      </dgm:t>
    </dgm:pt>
    <dgm:pt modelId="{91F7BD93-2D73-644A-AFEB-D55B730307AF}">
      <dgm:prSet/>
      <dgm:spPr/>
      <dgm:t>
        <a:bodyPr/>
        <a:lstStyle/>
        <a:p>
          <a:r>
            <a:rPr lang="en-US" dirty="0"/>
            <a:t>Map and classify all PSM systems and privileged assets</a:t>
          </a:r>
        </a:p>
      </dgm:t>
    </dgm:pt>
    <dgm:pt modelId="{FFA56C62-69D8-1149-B37B-1221E81FF179}" type="parTrans" cxnId="{F31AF28F-8AD8-A444-B684-A14464606D3A}">
      <dgm:prSet/>
      <dgm:spPr/>
      <dgm:t>
        <a:bodyPr/>
        <a:lstStyle/>
        <a:p>
          <a:endParaRPr lang="en-US"/>
        </a:p>
      </dgm:t>
    </dgm:pt>
    <dgm:pt modelId="{8D114CE6-FDC3-3A4C-8F43-743930395A43}" type="sibTrans" cxnId="{F31AF28F-8AD8-A444-B684-A14464606D3A}">
      <dgm:prSet/>
      <dgm:spPr/>
      <dgm:t>
        <a:bodyPr/>
        <a:lstStyle/>
        <a:p>
          <a:endParaRPr lang="en-US"/>
        </a:p>
      </dgm:t>
    </dgm:pt>
    <dgm:pt modelId="{5FA4D7B0-FDA0-E14B-836F-07E477A952AC}">
      <dgm:prSet/>
      <dgm:spPr/>
      <dgm:t>
        <a:bodyPr/>
        <a:lstStyle/>
        <a:p>
          <a:r>
            <a:rPr lang="en-US" dirty="0"/>
            <a:t>Evaluate risk exposure from CVE-2024-39708</a:t>
          </a:r>
        </a:p>
      </dgm:t>
    </dgm:pt>
    <dgm:pt modelId="{B7C4D4EE-8866-FB48-B7C8-42AA18DDE3E0}" type="parTrans" cxnId="{4EDC085A-8A6D-4A43-B75B-22C26D861A7D}">
      <dgm:prSet/>
      <dgm:spPr/>
      <dgm:t>
        <a:bodyPr/>
        <a:lstStyle/>
        <a:p>
          <a:endParaRPr lang="en-US"/>
        </a:p>
      </dgm:t>
    </dgm:pt>
    <dgm:pt modelId="{5C4070FC-31DE-334C-97A3-499020BD43E1}" type="sibTrans" cxnId="{4EDC085A-8A6D-4A43-B75B-22C26D861A7D}">
      <dgm:prSet/>
      <dgm:spPr/>
      <dgm:t>
        <a:bodyPr/>
        <a:lstStyle/>
        <a:p>
          <a:endParaRPr lang="en-US"/>
        </a:p>
      </dgm:t>
    </dgm:pt>
    <dgm:pt modelId="{64A4FE14-C3C3-AA4A-96FB-B27233C5BC03}">
      <dgm:prSet/>
      <dgm:spPr/>
      <dgm:t>
        <a:bodyPr/>
        <a:lstStyle/>
        <a:p>
          <a:r>
            <a:rPr lang="en-US" dirty="0"/>
            <a:t>Analyze vendor and threat intelligence sources (e.g., dark web activity)</a:t>
          </a:r>
        </a:p>
      </dgm:t>
    </dgm:pt>
    <dgm:pt modelId="{BA99583B-BD46-9345-B913-76535D693E65}" type="parTrans" cxnId="{103777F2-CEB8-7E48-A62A-B8A1BC840FBF}">
      <dgm:prSet/>
      <dgm:spPr/>
      <dgm:t>
        <a:bodyPr/>
        <a:lstStyle/>
        <a:p>
          <a:endParaRPr lang="en-US"/>
        </a:p>
      </dgm:t>
    </dgm:pt>
    <dgm:pt modelId="{2B775E74-E3AA-864C-A7F4-F829E76DAC8F}" type="sibTrans" cxnId="{103777F2-CEB8-7E48-A62A-B8A1BC840FBF}">
      <dgm:prSet/>
      <dgm:spPr/>
      <dgm:t>
        <a:bodyPr/>
        <a:lstStyle/>
        <a:p>
          <a:endParaRPr lang="en-US"/>
        </a:p>
      </dgm:t>
    </dgm:pt>
    <dgm:pt modelId="{DB9B4DCE-A9BC-4F41-B8F7-FE9B6231CC4D}">
      <dgm:prSet/>
      <dgm:spPr/>
      <dgm:t>
        <a:bodyPr/>
        <a:lstStyle/>
        <a:p>
          <a:pPr>
            <a:buNone/>
          </a:pPr>
          <a:r>
            <a:rPr lang="en-US" b="1" dirty="0"/>
            <a:t>🛡️ 2. Protect</a:t>
          </a:r>
          <a:endParaRPr lang="en-US" dirty="0"/>
        </a:p>
      </dgm:t>
    </dgm:pt>
    <dgm:pt modelId="{3806B26D-D4AD-164E-BF21-2FEBC814B8A7}" type="parTrans" cxnId="{4BEFD5A9-537E-1C43-AC32-452B64F25D18}">
      <dgm:prSet/>
      <dgm:spPr/>
      <dgm:t>
        <a:bodyPr/>
        <a:lstStyle/>
        <a:p>
          <a:endParaRPr lang="en-US"/>
        </a:p>
      </dgm:t>
    </dgm:pt>
    <dgm:pt modelId="{9AE8E429-B414-7143-BE3C-B3076BA92DCD}" type="sibTrans" cxnId="{4BEFD5A9-537E-1C43-AC32-452B64F25D18}">
      <dgm:prSet/>
      <dgm:spPr/>
      <dgm:t>
        <a:bodyPr/>
        <a:lstStyle/>
        <a:p>
          <a:endParaRPr lang="en-US"/>
        </a:p>
      </dgm:t>
    </dgm:pt>
    <dgm:pt modelId="{66745C93-EB19-8544-A0C8-1CC8C04869CD}">
      <dgm:prSet/>
      <dgm:spPr/>
      <dgm:t>
        <a:bodyPr/>
        <a:lstStyle/>
        <a:p>
          <a:r>
            <a:rPr lang="en-US" dirty="0"/>
            <a:t>Redesign session token validation to prevent hijacking</a:t>
          </a:r>
        </a:p>
      </dgm:t>
    </dgm:pt>
    <dgm:pt modelId="{5F7CB0CE-1D94-5943-8C33-D4425C658851}" type="parTrans" cxnId="{A7CCBFA5-33C4-DA4B-A939-31CDE307A5AB}">
      <dgm:prSet/>
      <dgm:spPr/>
      <dgm:t>
        <a:bodyPr/>
        <a:lstStyle/>
        <a:p>
          <a:endParaRPr lang="en-US"/>
        </a:p>
      </dgm:t>
    </dgm:pt>
    <dgm:pt modelId="{F8A923B2-BA12-4545-995C-53E12CF97563}" type="sibTrans" cxnId="{A7CCBFA5-33C4-DA4B-A939-31CDE307A5AB}">
      <dgm:prSet/>
      <dgm:spPr/>
      <dgm:t>
        <a:bodyPr/>
        <a:lstStyle/>
        <a:p>
          <a:endParaRPr lang="en-US"/>
        </a:p>
      </dgm:t>
    </dgm:pt>
    <dgm:pt modelId="{34628131-DA39-CC4D-AD6C-A9BCE9878E80}">
      <dgm:prSet/>
      <dgm:spPr/>
      <dgm:t>
        <a:bodyPr/>
        <a:lstStyle/>
        <a:p>
          <a:r>
            <a:rPr lang="en-US" dirty="0"/>
            <a:t>Apply quantum-resistant entropy for future-proofing</a:t>
          </a:r>
        </a:p>
      </dgm:t>
    </dgm:pt>
    <dgm:pt modelId="{86FBAABE-299C-7045-AF12-D4A8B7562CD6}" type="parTrans" cxnId="{B36BF12C-1D92-024B-A8B5-65F0607EFCCA}">
      <dgm:prSet/>
      <dgm:spPr/>
      <dgm:t>
        <a:bodyPr/>
        <a:lstStyle/>
        <a:p>
          <a:endParaRPr lang="en-US"/>
        </a:p>
      </dgm:t>
    </dgm:pt>
    <dgm:pt modelId="{3676CE51-ADF1-0F47-B3F7-2978CC8F0C99}" type="sibTrans" cxnId="{B36BF12C-1D92-024B-A8B5-65F0607EFCCA}">
      <dgm:prSet/>
      <dgm:spPr/>
      <dgm:t>
        <a:bodyPr/>
        <a:lstStyle/>
        <a:p>
          <a:endParaRPr lang="en-US"/>
        </a:p>
      </dgm:t>
    </dgm:pt>
    <dgm:pt modelId="{814338CC-FA68-554D-B58F-D98DEF027D7E}">
      <dgm:prSet/>
      <dgm:spPr/>
      <dgm:t>
        <a:bodyPr/>
        <a:lstStyle/>
        <a:p>
          <a:r>
            <a:rPr lang="en-US" dirty="0"/>
            <a:t>Enhance session monitoring and access control policies</a:t>
          </a:r>
        </a:p>
      </dgm:t>
    </dgm:pt>
    <dgm:pt modelId="{15E66AFE-B15B-BA43-8804-6A0801C5698F}" type="parTrans" cxnId="{2DC4646F-73CC-354C-A976-CAF2D252EB1D}">
      <dgm:prSet/>
      <dgm:spPr/>
      <dgm:t>
        <a:bodyPr/>
        <a:lstStyle/>
        <a:p>
          <a:endParaRPr lang="en-US"/>
        </a:p>
      </dgm:t>
    </dgm:pt>
    <dgm:pt modelId="{6236B222-9887-804E-AEF8-89B18EBC9582}" type="sibTrans" cxnId="{2DC4646F-73CC-354C-A976-CAF2D252EB1D}">
      <dgm:prSet/>
      <dgm:spPr/>
      <dgm:t>
        <a:bodyPr/>
        <a:lstStyle/>
        <a:p>
          <a:endParaRPr lang="en-US"/>
        </a:p>
      </dgm:t>
    </dgm:pt>
    <dgm:pt modelId="{CEA6DC3E-51EE-4744-9113-17B2AC7B4BE3}">
      <dgm:prSet/>
      <dgm:spPr/>
      <dgm:t>
        <a:bodyPr/>
        <a:lstStyle/>
        <a:p>
          <a:r>
            <a:rPr lang="en-US" dirty="0"/>
            <a:t>Monitor for anomalies in session behavior and access patterns</a:t>
          </a:r>
        </a:p>
      </dgm:t>
    </dgm:pt>
    <dgm:pt modelId="{DC94695B-3165-DB41-84BB-F5368741DDAF}" type="parTrans" cxnId="{E06A1D0B-A9F6-2542-BDA5-EDCFEA8BC275}">
      <dgm:prSet/>
      <dgm:spPr/>
      <dgm:t>
        <a:bodyPr/>
        <a:lstStyle/>
        <a:p>
          <a:endParaRPr lang="en-US"/>
        </a:p>
      </dgm:t>
    </dgm:pt>
    <dgm:pt modelId="{9F8810EC-013A-4E41-97B2-199C9F971D8A}" type="sibTrans" cxnId="{E06A1D0B-A9F6-2542-BDA5-EDCFEA8BC275}">
      <dgm:prSet/>
      <dgm:spPr/>
      <dgm:t>
        <a:bodyPr/>
        <a:lstStyle/>
        <a:p>
          <a:endParaRPr lang="en-US"/>
        </a:p>
      </dgm:t>
    </dgm:pt>
    <dgm:pt modelId="{485C1AD6-C26E-204F-9B8B-B31055A8A62D}">
      <dgm:prSet/>
      <dgm:spPr/>
      <dgm:t>
        <a:bodyPr/>
        <a:lstStyle/>
        <a:p>
          <a:r>
            <a:rPr lang="en-US" dirty="0"/>
            <a:t>Leverage dark web intel and APT behavior tracking</a:t>
          </a:r>
        </a:p>
      </dgm:t>
    </dgm:pt>
    <dgm:pt modelId="{FB2554FE-68DB-BE4A-B1B6-E098A743F33E}" type="parTrans" cxnId="{BB1B4216-D0DB-314E-AF06-8CFA8C3641CF}">
      <dgm:prSet/>
      <dgm:spPr/>
      <dgm:t>
        <a:bodyPr/>
        <a:lstStyle/>
        <a:p>
          <a:endParaRPr lang="en-US"/>
        </a:p>
      </dgm:t>
    </dgm:pt>
    <dgm:pt modelId="{A088EE5B-D7FD-874C-AF5A-7863025684BD}" type="sibTrans" cxnId="{BB1B4216-D0DB-314E-AF06-8CFA8C3641CF}">
      <dgm:prSet/>
      <dgm:spPr/>
      <dgm:t>
        <a:bodyPr/>
        <a:lstStyle/>
        <a:p>
          <a:endParaRPr lang="en-US"/>
        </a:p>
      </dgm:t>
    </dgm:pt>
    <dgm:pt modelId="{BF6F7600-B7DD-CE41-9C13-46027B8115F3}">
      <dgm:prSet/>
      <dgm:spPr/>
      <dgm:t>
        <a:bodyPr/>
        <a:lstStyle/>
        <a:p>
          <a:r>
            <a:rPr lang="en-US" dirty="0"/>
            <a:t>Integrate AI/ML into threat detection pipelines</a:t>
          </a:r>
        </a:p>
      </dgm:t>
    </dgm:pt>
    <dgm:pt modelId="{EC7EC031-F45D-944D-8969-742D19E7E6E5}" type="parTrans" cxnId="{88522F6B-A6ED-B44E-9FD5-B2D8270720B4}">
      <dgm:prSet/>
      <dgm:spPr/>
      <dgm:t>
        <a:bodyPr/>
        <a:lstStyle/>
        <a:p>
          <a:endParaRPr lang="en-US"/>
        </a:p>
      </dgm:t>
    </dgm:pt>
    <dgm:pt modelId="{1C820FA3-1D2A-334C-9981-24EB5C895566}" type="sibTrans" cxnId="{88522F6B-A6ED-B44E-9FD5-B2D8270720B4}">
      <dgm:prSet/>
      <dgm:spPr/>
      <dgm:t>
        <a:bodyPr/>
        <a:lstStyle/>
        <a:p>
          <a:endParaRPr lang="en-US"/>
        </a:p>
      </dgm:t>
    </dgm:pt>
    <dgm:pt modelId="{400C2284-5EF5-9A42-8251-5B5AF660F6FE}" type="pres">
      <dgm:prSet presAssocID="{3A290ADD-1909-3948-A9E5-B60DA4F51186}" presName="Name0" presStyleCnt="0">
        <dgm:presLayoutVars>
          <dgm:dir/>
          <dgm:animLvl val="lvl"/>
          <dgm:resizeHandles val="exact"/>
        </dgm:presLayoutVars>
      </dgm:prSet>
      <dgm:spPr/>
    </dgm:pt>
    <dgm:pt modelId="{0FFA23FC-FFB0-694F-B654-00E03C28DF50}" type="pres">
      <dgm:prSet presAssocID="{95F9652B-309C-E54A-8525-57FF36C2EB83}" presName="composite" presStyleCnt="0"/>
      <dgm:spPr/>
    </dgm:pt>
    <dgm:pt modelId="{33B82BC0-3778-BC4B-93F6-D7D734336F39}" type="pres">
      <dgm:prSet presAssocID="{95F9652B-309C-E54A-8525-57FF36C2EB83}" presName="parTx" presStyleLbl="alignNode1" presStyleIdx="0" presStyleCnt="3">
        <dgm:presLayoutVars>
          <dgm:chMax val="0"/>
          <dgm:chPref val="0"/>
          <dgm:bulletEnabled val="1"/>
        </dgm:presLayoutVars>
      </dgm:prSet>
      <dgm:spPr/>
    </dgm:pt>
    <dgm:pt modelId="{7D9AE055-7BAF-F94F-A267-02189A0602FA}" type="pres">
      <dgm:prSet presAssocID="{95F9652B-309C-E54A-8525-57FF36C2EB83}" presName="desTx" presStyleLbl="alignAccFollowNode1" presStyleIdx="0" presStyleCnt="3">
        <dgm:presLayoutVars>
          <dgm:bulletEnabled val="1"/>
        </dgm:presLayoutVars>
      </dgm:prSet>
      <dgm:spPr/>
    </dgm:pt>
    <dgm:pt modelId="{1623F548-8824-B94D-A393-2B407FEB4335}" type="pres">
      <dgm:prSet presAssocID="{2732F3D3-4DA3-4542-AED0-44055ED1AF41}" presName="space" presStyleCnt="0"/>
      <dgm:spPr/>
    </dgm:pt>
    <dgm:pt modelId="{444CD17D-2DAD-AC49-AB27-0938179D7E38}" type="pres">
      <dgm:prSet presAssocID="{DB9B4DCE-A9BC-4F41-B8F7-FE9B6231CC4D}" presName="composite" presStyleCnt="0"/>
      <dgm:spPr/>
    </dgm:pt>
    <dgm:pt modelId="{969FFF74-77C8-7142-AF86-E3FBA3D4353A}" type="pres">
      <dgm:prSet presAssocID="{DB9B4DCE-A9BC-4F41-B8F7-FE9B6231CC4D}" presName="parTx" presStyleLbl="alignNode1" presStyleIdx="1" presStyleCnt="3">
        <dgm:presLayoutVars>
          <dgm:chMax val="0"/>
          <dgm:chPref val="0"/>
          <dgm:bulletEnabled val="1"/>
        </dgm:presLayoutVars>
      </dgm:prSet>
      <dgm:spPr/>
    </dgm:pt>
    <dgm:pt modelId="{912FF56D-0BC9-D241-932E-9F790C4EAF19}" type="pres">
      <dgm:prSet presAssocID="{DB9B4DCE-A9BC-4F41-B8F7-FE9B6231CC4D}" presName="desTx" presStyleLbl="alignAccFollowNode1" presStyleIdx="1" presStyleCnt="3">
        <dgm:presLayoutVars>
          <dgm:bulletEnabled val="1"/>
        </dgm:presLayoutVars>
      </dgm:prSet>
      <dgm:spPr/>
    </dgm:pt>
    <dgm:pt modelId="{14A810EF-AA97-F54B-AE90-24D649905EE4}" type="pres">
      <dgm:prSet presAssocID="{9AE8E429-B414-7143-BE3C-B3076BA92DCD}" presName="space" presStyleCnt="0"/>
      <dgm:spPr/>
    </dgm:pt>
    <dgm:pt modelId="{3640ECDE-F6CB-0E4E-81BA-DC788C31FD89}" type="pres">
      <dgm:prSet presAssocID="{687BCB7C-7D01-904C-84F2-033ACA41FAF7}" presName="composite" presStyleCnt="0"/>
      <dgm:spPr/>
    </dgm:pt>
    <dgm:pt modelId="{7EB2F6E9-16E5-AF4D-BD71-067FC81A545D}" type="pres">
      <dgm:prSet presAssocID="{687BCB7C-7D01-904C-84F2-033ACA41FAF7}" presName="parTx" presStyleLbl="alignNode1" presStyleIdx="2" presStyleCnt="3">
        <dgm:presLayoutVars>
          <dgm:chMax val="0"/>
          <dgm:chPref val="0"/>
          <dgm:bulletEnabled val="1"/>
        </dgm:presLayoutVars>
      </dgm:prSet>
      <dgm:spPr/>
    </dgm:pt>
    <dgm:pt modelId="{F8EE44D2-CEA3-634E-BABF-2043A0AF051B}" type="pres">
      <dgm:prSet presAssocID="{687BCB7C-7D01-904C-84F2-033ACA41FAF7}" presName="desTx" presStyleLbl="alignAccFollowNode1" presStyleIdx="2" presStyleCnt="3">
        <dgm:presLayoutVars>
          <dgm:bulletEnabled val="1"/>
        </dgm:presLayoutVars>
      </dgm:prSet>
      <dgm:spPr/>
    </dgm:pt>
  </dgm:ptLst>
  <dgm:cxnLst>
    <dgm:cxn modelId="{27EF3A01-202D-9744-9A02-BB2BCE334574}" type="presOf" srcId="{5FA4D7B0-FDA0-E14B-836F-07E477A952AC}" destId="{7D9AE055-7BAF-F94F-A267-02189A0602FA}" srcOrd="0" destOrd="1" presId="urn:microsoft.com/office/officeart/2005/8/layout/hList1"/>
    <dgm:cxn modelId="{E06A1D0B-A9F6-2542-BDA5-EDCFEA8BC275}" srcId="{687BCB7C-7D01-904C-84F2-033ACA41FAF7}" destId="{CEA6DC3E-51EE-4744-9113-17B2AC7B4BE3}" srcOrd="0" destOrd="0" parTransId="{DC94695B-3165-DB41-84BB-F5368741DDAF}" sibTransId="{9F8810EC-013A-4E41-97B2-199C9F971D8A}"/>
    <dgm:cxn modelId="{BB1B4216-D0DB-314E-AF06-8CFA8C3641CF}" srcId="{687BCB7C-7D01-904C-84F2-033ACA41FAF7}" destId="{485C1AD6-C26E-204F-9B8B-B31055A8A62D}" srcOrd="1" destOrd="0" parTransId="{FB2554FE-68DB-BE4A-B1B6-E098A743F33E}" sibTransId="{A088EE5B-D7FD-874C-AF5A-7863025684BD}"/>
    <dgm:cxn modelId="{8FB4671A-2347-CA43-8D07-CF092405001B}" type="presOf" srcId="{687BCB7C-7D01-904C-84F2-033ACA41FAF7}" destId="{7EB2F6E9-16E5-AF4D-BD71-067FC81A545D}" srcOrd="0" destOrd="0" presId="urn:microsoft.com/office/officeart/2005/8/layout/hList1"/>
    <dgm:cxn modelId="{B84FC42A-DEDC-274B-8530-1C9C611F4816}" type="presOf" srcId="{3A290ADD-1909-3948-A9E5-B60DA4F51186}" destId="{400C2284-5EF5-9A42-8251-5B5AF660F6FE}" srcOrd="0" destOrd="0" presId="urn:microsoft.com/office/officeart/2005/8/layout/hList1"/>
    <dgm:cxn modelId="{B36BF12C-1D92-024B-A8B5-65F0607EFCCA}" srcId="{DB9B4DCE-A9BC-4F41-B8F7-FE9B6231CC4D}" destId="{34628131-DA39-CC4D-AD6C-A9BCE9878E80}" srcOrd="1" destOrd="0" parTransId="{86FBAABE-299C-7045-AF12-D4A8B7562CD6}" sibTransId="{3676CE51-ADF1-0F47-B3F7-2978CC8F0C99}"/>
    <dgm:cxn modelId="{56828130-703A-624A-B0A3-671807CE426E}" type="presOf" srcId="{95F9652B-309C-E54A-8525-57FF36C2EB83}" destId="{33B82BC0-3778-BC4B-93F6-D7D734336F39}" srcOrd="0" destOrd="0" presId="urn:microsoft.com/office/officeart/2005/8/layout/hList1"/>
    <dgm:cxn modelId="{89E7953B-9AA1-4A47-A93B-3DC4DE2814AF}" type="presOf" srcId="{DB9B4DCE-A9BC-4F41-B8F7-FE9B6231CC4D}" destId="{969FFF74-77C8-7142-AF86-E3FBA3D4353A}" srcOrd="0" destOrd="0" presId="urn:microsoft.com/office/officeart/2005/8/layout/hList1"/>
    <dgm:cxn modelId="{44D3B355-A08B-6248-94C4-6E001D3000D7}" srcId="{3A290ADD-1909-3948-A9E5-B60DA4F51186}" destId="{687BCB7C-7D01-904C-84F2-033ACA41FAF7}" srcOrd="2" destOrd="0" parTransId="{F055DD5E-422C-AD49-AA46-EA319D143D60}" sibTransId="{265D0CD9-8BD0-B841-A119-F4B7B61AD3AF}"/>
    <dgm:cxn modelId="{4EDC085A-8A6D-4A43-B75B-22C26D861A7D}" srcId="{95F9652B-309C-E54A-8525-57FF36C2EB83}" destId="{5FA4D7B0-FDA0-E14B-836F-07E477A952AC}" srcOrd="1" destOrd="0" parTransId="{B7C4D4EE-8866-FB48-B7C8-42AA18DDE3E0}" sibTransId="{5C4070FC-31DE-334C-97A3-499020BD43E1}"/>
    <dgm:cxn modelId="{27680C64-D8E3-5B42-93DE-5C6E5CADBCD2}" srcId="{3A290ADD-1909-3948-A9E5-B60DA4F51186}" destId="{95F9652B-309C-E54A-8525-57FF36C2EB83}" srcOrd="0" destOrd="0" parTransId="{6A72C77E-FDFB-BF46-8DFA-371D5BE08580}" sibTransId="{2732F3D3-4DA3-4542-AED0-44055ED1AF41}"/>
    <dgm:cxn modelId="{88522F6B-A6ED-B44E-9FD5-B2D8270720B4}" srcId="{687BCB7C-7D01-904C-84F2-033ACA41FAF7}" destId="{BF6F7600-B7DD-CE41-9C13-46027B8115F3}" srcOrd="2" destOrd="0" parTransId="{EC7EC031-F45D-944D-8969-742D19E7E6E5}" sibTransId="{1C820FA3-1D2A-334C-9981-24EB5C895566}"/>
    <dgm:cxn modelId="{2DC4646F-73CC-354C-A976-CAF2D252EB1D}" srcId="{DB9B4DCE-A9BC-4F41-B8F7-FE9B6231CC4D}" destId="{814338CC-FA68-554D-B58F-D98DEF027D7E}" srcOrd="2" destOrd="0" parTransId="{15E66AFE-B15B-BA43-8804-6A0801C5698F}" sibTransId="{6236B222-9887-804E-AEF8-89B18EBC9582}"/>
    <dgm:cxn modelId="{D978B689-FBD0-6546-AD52-72FA44610CFA}" type="presOf" srcId="{91F7BD93-2D73-644A-AFEB-D55B730307AF}" destId="{7D9AE055-7BAF-F94F-A267-02189A0602FA}" srcOrd="0" destOrd="0" presId="urn:microsoft.com/office/officeart/2005/8/layout/hList1"/>
    <dgm:cxn modelId="{F31AF28F-8AD8-A444-B684-A14464606D3A}" srcId="{95F9652B-309C-E54A-8525-57FF36C2EB83}" destId="{91F7BD93-2D73-644A-AFEB-D55B730307AF}" srcOrd="0" destOrd="0" parTransId="{FFA56C62-69D8-1149-B37B-1221E81FF179}" sibTransId="{8D114CE6-FDC3-3A4C-8F43-743930395A43}"/>
    <dgm:cxn modelId="{A7CCBFA5-33C4-DA4B-A939-31CDE307A5AB}" srcId="{DB9B4DCE-A9BC-4F41-B8F7-FE9B6231CC4D}" destId="{66745C93-EB19-8544-A0C8-1CC8C04869CD}" srcOrd="0" destOrd="0" parTransId="{5F7CB0CE-1D94-5943-8C33-D4425C658851}" sibTransId="{F8A923B2-BA12-4545-995C-53E12CF97563}"/>
    <dgm:cxn modelId="{4BEFD5A9-537E-1C43-AC32-452B64F25D18}" srcId="{3A290ADD-1909-3948-A9E5-B60DA4F51186}" destId="{DB9B4DCE-A9BC-4F41-B8F7-FE9B6231CC4D}" srcOrd="1" destOrd="0" parTransId="{3806B26D-D4AD-164E-BF21-2FEBC814B8A7}" sibTransId="{9AE8E429-B414-7143-BE3C-B3076BA92DCD}"/>
    <dgm:cxn modelId="{B06CDEBD-082B-794D-922E-B52A5E09FED9}" type="presOf" srcId="{66745C93-EB19-8544-A0C8-1CC8C04869CD}" destId="{912FF56D-0BC9-D241-932E-9F790C4EAF19}" srcOrd="0" destOrd="0" presId="urn:microsoft.com/office/officeart/2005/8/layout/hList1"/>
    <dgm:cxn modelId="{C7A398D2-95BB-ED4B-BC6F-E90989642FEA}" type="presOf" srcId="{814338CC-FA68-554D-B58F-D98DEF027D7E}" destId="{912FF56D-0BC9-D241-932E-9F790C4EAF19}" srcOrd="0" destOrd="2" presId="urn:microsoft.com/office/officeart/2005/8/layout/hList1"/>
    <dgm:cxn modelId="{995B21D7-C882-4343-9CB7-5F4DF7060C5C}" type="presOf" srcId="{BF6F7600-B7DD-CE41-9C13-46027B8115F3}" destId="{F8EE44D2-CEA3-634E-BABF-2043A0AF051B}" srcOrd="0" destOrd="2" presId="urn:microsoft.com/office/officeart/2005/8/layout/hList1"/>
    <dgm:cxn modelId="{72BA87E3-31C7-BC43-A194-9A20EDE30242}" type="presOf" srcId="{34628131-DA39-CC4D-AD6C-A9BCE9878E80}" destId="{912FF56D-0BC9-D241-932E-9F790C4EAF19}" srcOrd="0" destOrd="1" presId="urn:microsoft.com/office/officeart/2005/8/layout/hList1"/>
    <dgm:cxn modelId="{7603AEE6-A2B5-4E44-990D-45E438955515}" type="presOf" srcId="{64A4FE14-C3C3-AA4A-96FB-B27233C5BC03}" destId="{7D9AE055-7BAF-F94F-A267-02189A0602FA}" srcOrd="0" destOrd="2" presId="urn:microsoft.com/office/officeart/2005/8/layout/hList1"/>
    <dgm:cxn modelId="{7AD9B2EB-657E-4F40-B033-EB48E2C5DDF6}" type="presOf" srcId="{485C1AD6-C26E-204F-9B8B-B31055A8A62D}" destId="{F8EE44D2-CEA3-634E-BABF-2043A0AF051B}" srcOrd="0" destOrd="1" presId="urn:microsoft.com/office/officeart/2005/8/layout/hList1"/>
    <dgm:cxn modelId="{C86565F2-F6D6-904F-B925-E765CF1A0454}" type="presOf" srcId="{CEA6DC3E-51EE-4744-9113-17B2AC7B4BE3}" destId="{F8EE44D2-CEA3-634E-BABF-2043A0AF051B}" srcOrd="0" destOrd="0" presId="urn:microsoft.com/office/officeart/2005/8/layout/hList1"/>
    <dgm:cxn modelId="{103777F2-CEB8-7E48-A62A-B8A1BC840FBF}" srcId="{95F9652B-309C-E54A-8525-57FF36C2EB83}" destId="{64A4FE14-C3C3-AA4A-96FB-B27233C5BC03}" srcOrd="2" destOrd="0" parTransId="{BA99583B-BD46-9345-B913-76535D693E65}" sibTransId="{2B775E74-E3AA-864C-A7F4-F829E76DAC8F}"/>
    <dgm:cxn modelId="{7CF1CDB0-C42F-9C44-933A-45EA3AEB7328}" type="presParOf" srcId="{400C2284-5EF5-9A42-8251-5B5AF660F6FE}" destId="{0FFA23FC-FFB0-694F-B654-00E03C28DF50}" srcOrd="0" destOrd="0" presId="urn:microsoft.com/office/officeart/2005/8/layout/hList1"/>
    <dgm:cxn modelId="{83EBA884-B3AD-9B40-9E20-17CF959AFB3E}" type="presParOf" srcId="{0FFA23FC-FFB0-694F-B654-00E03C28DF50}" destId="{33B82BC0-3778-BC4B-93F6-D7D734336F39}" srcOrd="0" destOrd="0" presId="urn:microsoft.com/office/officeart/2005/8/layout/hList1"/>
    <dgm:cxn modelId="{2CEEAF59-9B63-7240-9574-0E66918DF57C}" type="presParOf" srcId="{0FFA23FC-FFB0-694F-B654-00E03C28DF50}" destId="{7D9AE055-7BAF-F94F-A267-02189A0602FA}" srcOrd="1" destOrd="0" presId="urn:microsoft.com/office/officeart/2005/8/layout/hList1"/>
    <dgm:cxn modelId="{FE968544-C366-0146-8B62-A8BDE774196C}" type="presParOf" srcId="{400C2284-5EF5-9A42-8251-5B5AF660F6FE}" destId="{1623F548-8824-B94D-A393-2B407FEB4335}" srcOrd="1" destOrd="0" presId="urn:microsoft.com/office/officeart/2005/8/layout/hList1"/>
    <dgm:cxn modelId="{C3FBBB02-C617-E545-8494-E4A62581D7DF}" type="presParOf" srcId="{400C2284-5EF5-9A42-8251-5B5AF660F6FE}" destId="{444CD17D-2DAD-AC49-AB27-0938179D7E38}" srcOrd="2" destOrd="0" presId="urn:microsoft.com/office/officeart/2005/8/layout/hList1"/>
    <dgm:cxn modelId="{4B7FC0E1-FBFA-B24C-A7DF-CF8F97D588C6}" type="presParOf" srcId="{444CD17D-2DAD-AC49-AB27-0938179D7E38}" destId="{969FFF74-77C8-7142-AF86-E3FBA3D4353A}" srcOrd="0" destOrd="0" presId="urn:microsoft.com/office/officeart/2005/8/layout/hList1"/>
    <dgm:cxn modelId="{43E08DF2-769D-984E-88D0-6AE2BF293EF7}" type="presParOf" srcId="{444CD17D-2DAD-AC49-AB27-0938179D7E38}" destId="{912FF56D-0BC9-D241-932E-9F790C4EAF19}" srcOrd="1" destOrd="0" presId="urn:microsoft.com/office/officeart/2005/8/layout/hList1"/>
    <dgm:cxn modelId="{4776C1C4-3C33-3349-98AD-AF0A282DE678}" type="presParOf" srcId="{400C2284-5EF5-9A42-8251-5B5AF660F6FE}" destId="{14A810EF-AA97-F54B-AE90-24D649905EE4}" srcOrd="3" destOrd="0" presId="urn:microsoft.com/office/officeart/2005/8/layout/hList1"/>
    <dgm:cxn modelId="{30E71805-9E32-E442-A542-4349E1CDEE20}" type="presParOf" srcId="{400C2284-5EF5-9A42-8251-5B5AF660F6FE}" destId="{3640ECDE-F6CB-0E4E-81BA-DC788C31FD89}" srcOrd="4" destOrd="0" presId="urn:microsoft.com/office/officeart/2005/8/layout/hList1"/>
    <dgm:cxn modelId="{544EF990-614B-5846-B1B0-3A990F1843F0}" type="presParOf" srcId="{3640ECDE-F6CB-0E4E-81BA-DC788C31FD89}" destId="{7EB2F6E9-16E5-AF4D-BD71-067FC81A545D}" srcOrd="0" destOrd="0" presId="urn:microsoft.com/office/officeart/2005/8/layout/hList1"/>
    <dgm:cxn modelId="{68FEF02D-32FD-0C48-B233-A4155A3DA78C}" type="presParOf" srcId="{3640ECDE-F6CB-0E4E-81BA-DC788C31FD89}" destId="{F8EE44D2-CEA3-634E-BABF-2043A0AF051B}"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290ADD-1909-3948-A9E5-B60DA4F5118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95F9652B-309C-E54A-8525-57FF36C2EB83}">
      <dgm:prSet phldrT="[Text]"/>
      <dgm:spPr/>
      <dgm:t>
        <a:bodyPr/>
        <a:lstStyle/>
        <a:p>
          <a:pPr>
            <a:buNone/>
          </a:pPr>
          <a:r>
            <a:rPr lang="en-US" b="1" dirty="0"/>
            <a:t>🚨 4. Respond</a:t>
          </a:r>
          <a:endParaRPr lang="en-US" dirty="0"/>
        </a:p>
      </dgm:t>
    </dgm:pt>
    <dgm:pt modelId="{6A72C77E-FDFB-BF46-8DFA-371D5BE08580}" type="parTrans" cxnId="{27680C64-D8E3-5B42-93DE-5C6E5CADBCD2}">
      <dgm:prSet/>
      <dgm:spPr/>
      <dgm:t>
        <a:bodyPr/>
        <a:lstStyle/>
        <a:p>
          <a:endParaRPr lang="en-US"/>
        </a:p>
      </dgm:t>
    </dgm:pt>
    <dgm:pt modelId="{2732F3D3-4DA3-4542-AED0-44055ED1AF41}" type="sibTrans" cxnId="{27680C64-D8E3-5B42-93DE-5C6E5CADBCD2}">
      <dgm:prSet/>
      <dgm:spPr/>
      <dgm:t>
        <a:bodyPr/>
        <a:lstStyle/>
        <a:p>
          <a:endParaRPr lang="en-US"/>
        </a:p>
      </dgm:t>
    </dgm:pt>
    <dgm:pt modelId="{6CD540A4-BFF7-184D-9AE1-6A992387B666}">
      <dgm:prSet/>
      <dgm:spPr/>
      <dgm:t>
        <a:bodyPr/>
        <a:lstStyle/>
        <a:p>
          <a:pPr>
            <a:buNone/>
          </a:pPr>
          <a:r>
            <a:rPr lang="en-US" dirty="0"/>
            <a:t>• Activate emergency IR team and threat analysis workflows</a:t>
          </a:r>
        </a:p>
      </dgm:t>
    </dgm:pt>
    <dgm:pt modelId="{C31D0C82-076F-064E-979D-8CD79B03A507}" type="parTrans" cxnId="{57D0AB43-B8D0-E84B-A1F4-F07AC44140A5}">
      <dgm:prSet/>
      <dgm:spPr/>
      <dgm:t>
        <a:bodyPr/>
        <a:lstStyle/>
        <a:p>
          <a:endParaRPr lang="en-US"/>
        </a:p>
      </dgm:t>
    </dgm:pt>
    <dgm:pt modelId="{AF85EAD9-3ED3-0944-8954-3E2BA5F27C4B}" type="sibTrans" cxnId="{57D0AB43-B8D0-E84B-A1F4-F07AC44140A5}">
      <dgm:prSet/>
      <dgm:spPr/>
      <dgm:t>
        <a:bodyPr/>
        <a:lstStyle/>
        <a:p>
          <a:endParaRPr lang="en-US"/>
        </a:p>
      </dgm:t>
    </dgm:pt>
    <dgm:pt modelId="{338B61ED-AFAF-B645-A337-76AA15D23014}">
      <dgm:prSet/>
      <dgm:spPr/>
      <dgm:t>
        <a:bodyPr/>
        <a:lstStyle/>
        <a:p>
          <a:pPr>
            <a:buNone/>
          </a:pPr>
          <a:r>
            <a:rPr lang="en-US" dirty="0"/>
            <a:t>• Engage bug bounty researcher and validate exploit</a:t>
          </a:r>
        </a:p>
      </dgm:t>
    </dgm:pt>
    <dgm:pt modelId="{824058D4-9934-7148-871E-BC4C82A29F96}" type="parTrans" cxnId="{5D919904-3439-3542-80B1-329EC8D80BE9}">
      <dgm:prSet/>
      <dgm:spPr/>
      <dgm:t>
        <a:bodyPr/>
        <a:lstStyle/>
        <a:p>
          <a:endParaRPr lang="en-US"/>
        </a:p>
      </dgm:t>
    </dgm:pt>
    <dgm:pt modelId="{EB54E74D-19A5-5C45-9FED-231C8DD305C8}" type="sibTrans" cxnId="{5D919904-3439-3542-80B1-329EC8D80BE9}">
      <dgm:prSet/>
      <dgm:spPr/>
      <dgm:t>
        <a:bodyPr/>
        <a:lstStyle/>
        <a:p>
          <a:endParaRPr lang="en-US"/>
        </a:p>
      </dgm:t>
    </dgm:pt>
    <dgm:pt modelId="{D63CBD4F-0711-F845-8CCC-801FD59C2EE4}">
      <dgm:prSet/>
      <dgm:spPr/>
      <dgm:t>
        <a:bodyPr/>
        <a:lstStyle/>
        <a:p>
          <a:pPr>
            <a:buNone/>
          </a:pPr>
          <a:r>
            <a:rPr lang="en-US"/>
            <a:t>• </a:t>
          </a:r>
          <a:r>
            <a:rPr lang="en-US" dirty="0"/>
            <a:t>Quietly develop and test patch before public disclosure</a:t>
          </a:r>
        </a:p>
      </dgm:t>
    </dgm:pt>
    <dgm:pt modelId="{B4D784BA-D419-4C49-BEC9-E7FE53551296}" type="parTrans" cxnId="{B3C193CD-210B-4943-9AC1-5C71F9449540}">
      <dgm:prSet/>
      <dgm:spPr/>
      <dgm:t>
        <a:bodyPr/>
        <a:lstStyle/>
        <a:p>
          <a:endParaRPr lang="en-US"/>
        </a:p>
      </dgm:t>
    </dgm:pt>
    <dgm:pt modelId="{AEAE6929-82A5-9646-97B1-3C6C19716791}" type="sibTrans" cxnId="{B3C193CD-210B-4943-9AC1-5C71F9449540}">
      <dgm:prSet/>
      <dgm:spPr/>
      <dgm:t>
        <a:bodyPr/>
        <a:lstStyle/>
        <a:p>
          <a:endParaRPr lang="en-US"/>
        </a:p>
      </dgm:t>
    </dgm:pt>
    <dgm:pt modelId="{F4CEF9C8-DF23-DF43-88D0-6E926E258A41}">
      <dgm:prSet/>
      <dgm:spPr/>
      <dgm:t>
        <a:bodyPr/>
        <a:lstStyle/>
        <a:p>
          <a:r>
            <a:rPr lang="en-US" dirty="0"/>
            <a:t>Notify key customers under NDA; prep external comms plan</a:t>
          </a:r>
        </a:p>
      </dgm:t>
    </dgm:pt>
    <dgm:pt modelId="{0A2B5A6C-F37C-D249-AAC9-E413916A2134}" type="parTrans" cxnId="{A62129DC-DCC2-0147-885F-BA2A3580B1E9}">
      <dgm:prSet/>
      <dgm:spPr/>
      <dgm:t>
        <a:bodyPr/>
        <a:lstStyle/>
        <a:p>
          <a:endParaRPr lang="en-US"/>
        </a:p>
      </dgm:t>
    </dgm:pt>
    <dgm:pt modelId="{D82B3773-344B-3B44-BC04-689F64A72721}" type="sibTrans" cxnId="{A62129DC-DCC2-0147-885F-BA2A3580B1E9}">
      <dgm:prSet/>
      <dgm:spPr/>
      <dgm:t>
        <a:bodyPr/>
        <a:lstStyle/>
        <a:p>
          <a:endParaRPr lang="en-US"/>
        </a:p>
      </dgm:t>
    </dgm:pt>
    <dgm:pt modelId="{EA3D9665-2F8E-5042-BB9E-B6A6A209535C}">
      <dgm:prSet/>
      <dgm:spPr/>
      <dgm:t>
        <a:bodyPr/>
        <a:lstStyle/>
        <a:p>
          <a:pPr>
            <a:buNone/>
          </a:pPr>
          <a:r>
            <a:rPr lang="en-US" b="1" dirty="0"/>
            <a:t>🧯 5. Recover</a:t>
          </a:r>
          <a:endParaRPr lang="en-US" dirty="0"/>
        </a:p>
      </dgm:t>
    </dgm:pt>
    <dgm:pt modelId="{4FD17B9B-A90D-474E-9C09-36ABE68C8407}" type="parTrans" cxnId="{013703B6-7C04-4844-8C5C-E4E69CCD7415}">
      <dgm:prSet/>
      <dgm:spPr/>
    </dgm:pt>
    <dgm:pt modelId="{0D6487B8-1239-4E4A-AB82-85D9590A2ECE}" type="sibTrans" cxnId="{013703B6-7C04-4844-8C5C-E4E69CCD7415}">
      <dgm:prSet/>
      <dgm:spPr/>
    </dgm:pt>
    <dgm:pt modelId="{9CA48D5B-8FBB-484E-B9C0-165F132987AE}">
      <dgm:prSet/>
      <dgm:spPr/>
      <dgm:t>
        <a:bodyPr/>
        <a:lstStyle/>
        <a:p>
          <a:pPr>
            <a:buNone/>
          </a:pPr>
          <a:r>
            <a:rPr lang="en-US" dirty="0"/>
            <a:t>• Publish public disclosure and support documentation</a:t>
          </a:r>
        </a:p>
      </dgm:t>
    </dgm:pt>
    <dgm:pt modelId="{5056746F-B472-D440-BD68-C65FAF9F1AB6}" type="parTrans" cxnId="{ED6EB483-D8AF-B94E-B4E5-D505C4504414}">
      <dgm:prSet/>
      <dgm:spPr/>
      <dgm:t>
        <a:bodyPr/>
        <a:lstStyle/>
        <a:p>
          <a:endParaRPr lang="en-US"/>
        </a:p>
      </dgm:t>
    </dgm:pt>
    <dgm:pt modelId="{DBDB48C6-7691-D742-9E05-83B89CEB0880}" type="sibTrans" cxnId="{ED6EB483-D8AF-B94E-B4E5-D505C4504414}">
      <dgm:prSet/>
      <dgm:spPr/>
      <dgm:t>
        <a:bodyPr/>
        <a:lstStyle/>
        <a:p>
          <a:endParaRPr lang="en-US"/>
        </a:p>
      </dgm:t>
    </dgm:pt>
    <dgm:pt modelId="{F73BE3E3-B39E-BE45-8A3F-1892E9F45AAA}">
      <dgm:prSet/>
      <dgm:spPr/>
      <dgm:t>
        <a:bodyPr/>
        <a:lstStyle/>
        <a:p>
          <a:pPr>
            <a:buNone/>
          </a:pPr>
          <a:r>
            <a:rPr lang="en-US" dirty="0"/>
            <a:t>• Assist customers with patch rollout and mitigation</a:t>
          </a:r>
        </a:p>
      </dgm:t>
    </dgm:pt>
    <dgm:pt modelId="{3C4F8C7B-12C0-AD43-A8CE-3746092FCC59}" type="parTrans" cxnId="{B62A5C66-3048-544F-AEAD-D80F3EB06078}">
      <dgm:prSet/>
      <dgm:spPr/>
      <dgm:t>
        <a:bodyPr/>
        <a:lstStyle/>
        <a:p>
          <a:endParaRPr lang="en-US"/>
        </a:p>
      </dgm:t>
    </dgm:pt>
    <dgm:pt modelId="{33BEA631-27BE-DF40-ADF2-0F67C893E77A}" type="sibTrans" cxnId="{B62A5C66-3048-544F-AEAD-D80F3EB06078}">
      <dgm:prSet/>
      <dgm:spPr/>
      <dgm:t>
        <a:bodyPr/>
        <a:lstStyle/>
        <a:p>
          <a:endParaRPr lang="en-US"/>
        </a:p>
      </dgm:t>
    </dgm:pt>
    <dgm:pt modelId="{0953A984-D01D-8642-9CC3-BCB2C01EA5E2}">
      <dgm:prSet/>
      <dgm:spPr/>
      <dgm:t>
        <a:bodyPr/>
        <a:lstStyle/>
        <a:p>
          <a:pPr>
            <a:buNone/>
          </a:pPr>
          <a:r>
            <a:rPr lang="en-US" dirty="0"/>
            <a:t>• Conduct post-incident review and implement lessons learned</a:t>
          </a:r>
        </a:p>
      </dgm:t>
    </dgm:pt>
    <dgm:pt modelId="{7EC6600A-850C-084F-B69E-5A44198E970B}" type="parTrans" cxnId="{8C2636BB-F918-4844-A047-AD66886B4782}">
      <dgm:prSet/>
      <dgm:spPr/>
      <dgm:t>
        <a:bodyPr/>
        <a:lstStyle/>
        <a:p>
          <a:endParaRPr lang="en-US"/>
        </a:p>
      </dgm:t>
    </dgm:pt>
    <dgm:pt modelId="{39C2A6E2-2A27-9C4D-AD2A-1894CA1870C3}" type="sibTrans" cxnId="{8C2636BB-F918-4844-A047-AD66886B4782}">
      <dgm:prSet/>
      <dgm:spPr/>
      <dgm:t>
        <a:bodyPr/>
        <a:lstStyle/>
        <a:p>
          <a:endParaRPr lang="en-US"/>
        </a:p>
      </dgm:t>
    </dgm:pt>
    <dgm:pt modelId="{DF953904-5B63-814C-A1B3-CD68E67ECE4C}">
      <dgm:prSet/>
      <dgm:spPr/>
      <dgm:t>
        <a:bodyPr/>
        <a:lstStyle/>
        <a:p>
          <a:r>
            <a:rPr lang="en-US" dirty="0"/>
            <a:t>Rebuild trust through transparency and industry leadership</a:t>
          </a:r>
        </a:p>
      </dgm:t>
    </dgm:pt>
    <dgm:pt modelId="{58A9D769-F28B-F848-8CEA-A4A2F32DA6FC}" type="parTrans" cxnId="{16AF006C-E964-194F-B010-A65BB57C90FE}">
      <dgm:prSet/>
      <dgm:spPr/>
      <dgm:t>
        <a:bodyPr/>
        <a:lstStyle/>
        <a:p>
          <a:endParaRPr lang="en-US"/>
        </a:p>
      </dgm:t>
    </dgm:pt>
    <dgm:pt modelId="{580D5C8A-419F-4143-9AA8-03F444339BFA}" type="sibTrans" cxnId="{16AF006C-E964-194F-B010-A65BB57C90FE}">
      <dgm:prSet/>
      <dgm:spPr/>
      <dgm:t>
        <a:bodyPr/>
        <a:lstStyle/>
        <a:p>
          <a:endParaRPr lang="en-US"/>
        </a:p>
      </dgm:t>
    </dgm:pt>
    <dgm:pt modelId="{400C2284-5EF5-9A42-8251-5B5AF660F6FE}" type="pres">
      <dgm:prSet presAssocID="{3A290ADD-1909-3948-A9E5-B60DA4F51186}" presName="Name0" presStyleCnt="0">
        <dgm:presLayoutVars>
          <dgm:dir/>
          <dgm:animLvl val="lvl"/>
          <dgm:resizeHandles val="exact"/>
        </dgm:presLayoutVars>
      </dgm:prSet>
      <dgm:spPr/>
    </dgm:pt>
    <dgm:pt modelId="{0FFA23FC-FFB0-694F-B654-00E03C28DF50}" type="pres">
      <dgm:prSet presAssocID="{95F9652B-309C-E54A-8525-57FF36C2EB83}" presName="composite" presStyleCnt="0"/>
      <dgm:spPr/>
    </dgm:pt>
    <dgm:pt modelId="{33B82BC0-3778-BC4B-93F6-D7D734336F39}" type="pres">
      <dgm:prSet presAssocID="{95F9652B-309C-E54A-8525-57FF36C2EB83}" presName="parTx" presStyleLbl="alignNode1" presStyleIdx="0" presStyleCnt="2">
        <dgm:presLayoutVars>
          <dgm:chMax val="0"/>
          <dgm:chPref val="0"/>
          <dgm:bulletEnabled val="1"/>
        </dgm:presLayoutVars>
      </dgm:prSet>
      <dgm:spPr/>
    </dgm:pt>
    <dgm:pt modelId="{7D9AE055-7BAF-F94F-A267-02189A0602FA}" type="pres">
      <dgm:prSet presAssocID="{95F9652B-309C-E54A-8525-57FF36C2EB83}" presName="desTx" presStyleLbl="alignAccFollowNode1" presStyleIdx="0" presStyleCnt="2">
        <dgm:presLayoutVars>
          <dgm:bulletEnabled val="1"/>
        </dgm:presLayoutVars>
      </dgm:prSet>
      <dgm:spPr/>
    </dgm:pt>
    <dgm:pt modelId="{88D4E824-D9ED-2D40-9D07-CB037B28539B}" type="pres">
      <dgm:prSet presAssocID="{2732F3D3-4DA3-4542-AED0-44055ED1AF41}" presName="space" presStyleCnt="0"/>
      <dgm:spPr/>
    </dgm:pt>
    <dgm:pt modelId="{CF9AA436-4423-5F43-B409-1D5158D46BF8}" type="pres">
      <dgm:prSet presAssocID="{EA3D9665-2F8E-5042-BB9E-B6A6A209535C}" presName="composite" presStyleCnt="0"/>
      <dgm:spPr/>
    </dgm:pt>
    <dgm:pt modelId="{CC324D38-E6EF-1D4C-93D1-92793FCF0861}" type="pres">
      <dgm:prSet presAssocID="{EA3D9665-2F8E-5042-BB9E-B6A6A209535C}" presName="parTx" presStyleLbl="alignNode1" presStyleIdx="1" presStyleCnt="2">
        <dgm:presLayoutVars>
          <dgm:chMax val="0"/>
          <dgm:chPref val="0"/>
          <dgm:bulletEnabled val="1"/>
        </dgm:presLayoutVars>
      </dgm:prSet>
      <dgm:spPr/>
    </dgm:pt>
    <dgm:pt modelId="{CE097B04-E524-1540-B0A7-E8FED1F013F0}" type="pres">
      <dgm:prSet presAssocID="{EA3D9665-2F8E-5042-BB9E-B6A6A209535C}" presName="desTx" presStyleLbl="alignAccFollowNode1" presStyleIdx="1" presStyleCnt="2">
        <dgm:presLayoutVars>
          <dgm:bulletEnabled val="1"/>
        </dgm:presLayoutVars>
      </dgm:prSet>
      <dgm:spPr/>
    </dgm:pt>
  </dgm:ptLst>
  <dgm:cxnLst>
    <dgm:cxn modelId="{5D919904-3439-3542-80B1-329EC8D80BE9}" srcId="{95F9652B-309C-E54A-8525-57FF36C2EB83}" destId="{338B61ED-AFAF-B645-A337-76AA15D23014}" srcOrd="1" destOrd="0" parTransId="{824058D4-9934-7148-871E-BC4C82A29F96}" sibTransId="{EB54E74D-19A5-5C45-9FED-231C8DD305C8}"/>
    <dgm:cxn modelId="{553D9424-DA06-2B4F-A229-67C03864294D}" type="presOf" srcId="{F4CEF9C8-DF23-DF43-88D0-6E926E258A41}" destId="{7D9AE055-7BAF-F94F-A267-02189A0602FA}" srcOrd="0" destOrd="3" presId="urn:microsoft.com/office/officeart/2005/8/layout/hList1"/>
    <dgm:cxn modelId="{B84FC42A-DEDC-274B-8530-1C9C611F4816}" type="presOf" srcId="{3A290ADD-1909-3948-A9E5-B60DA4F51186}" destId="{400C2284-5EF5-9A42-8251-5B5AF660F6FE}" srcOrd="0" destOrd="0" presId="urn:microsoft.com/office/officeart/2005/8/layout/hList1"/>
    <dgm:cxn modelId="{56828130-703A-624A-B0A3-671807CE426E}" type="presOf" srcId="{95F9652B-309C-E54A-8525-57FF36C2EB83}" destId="{33B82BC0-3778-BC4B-93F6-D7D734336F39}" srcOrd="0" destOrd="0" presId="urn:microsoft.com/office/officeart/2005/8/layout/hList1"/>
    <dgm:cxn modelId="{14BA6D42-38C1-7940-B0EB-AC85B2E15004}" type="presOf" srcId="{D63CBD4F-0711-F845-8CCC-801FD59C2EE4}" destId="{7D9AE055-7BAF-F94F-A267-02189A0602FA}" srcOrd="0" destOrd="2" presId="urn:microsoft.com/office/officeart/2005/8/layout/hList1"/>
    <dgm:cxn modelId="{57D0AB43-B8D0-E84B-A1F4-F07AC44140A5}" srcId="{95F9652B-309C-E54A-8525-57FF36C2EB83}" destId="{6CD540A4-BFF7-184D-9AE1-6A992387B666}" srcOrd="0" destOrd="0" parTransId="{C31D0C82-076F-064E-979D-8CD79B03A507}" sibTransId="{AF85EAD9-3ED3-0944-8954-3E2BA5F27C4B}"/>
    <dgm:cxn modelId="{C3FDAE57-BCD8-FA44-9061-03B13A3C0466}" type="presOf" srcId="{338B61ED-AFAF-B645-A337-76AA15D23014}" destId="{7D9AE055-7BAF-F94F-A267-02189A0602FA}" srcOrd="0" destOrd="1" presId="urn:microsoft.com/office/officeart/2005/8/layout/hList1"/>
    <dgm:cxn modelId="{27680C64-D8E3-5B42-93DE-5C6E5CADBCD2}" srcId="{3A290ADD-1909-3948-A9E5-B60DA4F51186}" destId="{95F9652B-309C-E54A-8525-57FF36C2EB83}" srcOrd="0" destOrd="0" parTransId="{6A72C77E-FDFB-BF46-8DFA-371D5BE08580}" sibTransId="{2732F3D3-4DA3-4542-AED0-44055ED1AF41}"/>
    <dgm:cxn modelId="{B62A5C66-3048-544F-AEAD-D80F3EB06078}" srcId="{EA3D9665-2F8E-5042-BB9E-B6A6A209535C}" destId="{F73BE3E3-B39E-BE45-8A3F-1892E9F45AAA}" srcOrd="1" destOrd="0" parTransId="{3C4F8C7B-12C0-AD43-A8CE-3746092FCC59}" sibTransId="{33BEA631-27BE-DF40-ADF2-0F67C893E77A}"/>
    <dgm:cxn modelId="{16AF006C-E964-194F-B010-A65BB57C90FE}" srcId="{EA3D9665-2F8E-5042-BB9E-B6A6A209535C}" destId="{DF953904-5B63-814C-A1B3-CD68E67ECE4C}" srcOrd="3" destOrd="0" parTransId="{58A9D769-F28B-F848-8CEA-A4A2F32DA6FC}" sibTransId="{580D5C8A-419F-4143-9AA8-03F444339BFA}"/>
    <dgm:cxn modelId="{ED6EB483-D8AF-B94E-B4E5-D505C4504414}" srcId="{EA3D9665-2F8E-5042-BB9E-B6A6A209535C}" destId="{9CA48D5B-8FBB-484E-B9C0-165F132987AE}" srcOrd="0" destOrd="0" parTransId="{5056746F-B472-D440-BD68-C65FAF9F1AB6}" sibTransId="{DBDB48C6-7691-D742-9E05-83B89CEB0880}"/>
    <dgm:cxn modelId="{4053F186-9F27-A24A-AC99-F17774C7C0C9}" type="presOf" srcId="{EA3D9665-2F8E-5042-BB9E-B6A6A209535C}" destId="{CC324D38-E6EF-1D4C-93D1-92793FCF0861}" srcOrd="0" destOrd="0" presId="urn:microsoft.com/office/officeart/2005/8/layout/hList1"/>
    <dgm:cxn modelId="{AEC39291-D2D3-ED49-AC98-E5E42DEDF5BD}" type="presOf" srcId="{0953A984-D01D-8642-9CC3-BCB2C01EA5E2}" destId="{CE097B04-E524-1540-B0A7-E8FED1F013F0}" srcOrd="0" destOrd="2" presId="urn:microsoft.com/office/officeart/2005/8/layout/hList1"/>
    <dgm:cxn modelId="{0D8524A8-1631-7D40-8EDC-8AA0E081E1F5}" type="presOf" srcId="{9CA48D5B-8FBB-484E-B9C0-165F132987AE}" destId="{CE097B04-E524-1540-B0A7-E8FED1F013F0}" srcOrd="0" destOrd="0" presId="urn:microsoft.com/office/officeart/2005/8/layout/hList1"/>
    <dgm:cxn modelId="{B054B7B5-4705-1B4B-AD42-322F558B4EFC}" type="presOf" srcId="{6CD540A4-BFF7-184D-9AE1-6A992387B666}" destId="{7D9AE055-7BAF-F94F-A267-02189A0602FA}" srcOrd="0" destOrd="0" presId="urn:microsoft.com/office/officeart/2005/8/layout/hList1"/>
    <dgm:cxn modelId="{013703B6-7C04-4844-8C5C-E4E69CCD7415}" srcId="{3A290ADD-1909-3948-A9E5-B60DA4F51186}" destId="{EA3D9665-2F8E-5042-BB9E-B6A6A209535C}" srcOrd="1" destOrd="0" parTransId="{4FD17B9B-A90D-474E-9C09-36ABE68C8407}" sibTransId="{0D6487B8-1239-4E4A-AB82-85D9590A2ECE}"/>
    <dgm:cxn modelId="{8C2636BB-F918-4844-A047-AD66886B4782}" srcId="{EA3D9665-2F8E-5042-BB9E-B6A6A209535C}" destId="{0953A984-D01D-8642-9CC3-BCB2C01EA5E2}" srcOrd="2" destOrd="0" parTransId="{7EC6600A-850C-084F-B69E-5A44198E970B}" sibTransId="{39C2A6E2-2A27-9C4D-AD2A-1894CA1870C3}"/>
    <dgm:cxn modelId="{B3C193CD-210B-4943-9AC1-5C71F9449540}" srcId="{95F9652B-309C-E54A-8525-57FF36C2EB83}" destId="{D63CBD4F-0711-F845-8CCC-801FD59C2EE4}" srcOrd="2" destOrd="0" parTransId="{B4D784BA-D419-4C49-BEC9-E7FE53551296}" sibTransId="{AEAE6929-82A5-9646-97B1-3C6C19716791}"/>
    <dgm:cxn modelId="{A62129DC-DCC2-0147-885F-BA2A3580B1E9}" srcId="{95F9652B-309C-E54A-8525-57FF36C2EB83}" destId="{F4CEF9C8-DF23-DF43-88D0-6E926E258A41}" srcOrd="3" destOrd="0" parTransId="{0A2B5A6C-F37C-D249-AAC9-E413916A2134}" sibTransId="{D82B3773-344B-3B44-BC04-689F64A72721}"/>
    <dgm:cxn modelId="{46AC31EF-C583-254E-9BE0-41EADDA1AC7B}" type="presOf" srcId="{F73BE3E3-B39E-BE45-8A3F-1892E9F45AAA}" destId="{CE097B04-E524-1540-B0A7-E8FED1F013F0}" srcOrd="0" destOrd="1" presId="urn:microsoft.com/office/officeart/2005/8/layout/hList1"/>
    <dgm:cxn modelId="{2761E4FF-1812-0E4D-99BA-8068D4BFB7D6}" type="presOf" srcId="{DF953904-5B63-814C-A1B3-CD68E67ECE4C}" destId="{CE097B04-E524-1540-B0A7-E8FED1F013F0}" srcOrd="0" destOrd="3" presId="urn:microsoft.com/office/officeart/2005/8/layout/hList1"/>
    <dgm:cxn modelId="{7CF1CDB0-C42F-9C44-933A-45EA3AEB7328}" type="presParOf" srcId="{400C2284-5EF5-9A42-8251-5B5AF660F6FE}" destId="{0FFA23FC-FFB0-694F-B654-00E03C28DF50}" srcOrd="0" destOrd="0" presId="urn:microsoft.com/office/officeart/2005/8/layout/hList1"/>
    <dgm:cxn modelId="{83EBA884-B3AD-9B40-9E20-17CF959AFB3E}" type="presParOf" srcId="{0FFA23FC-FFB0-694F-B654-00E03C28DF50}" destId="{33B82BC0-3778-BC4B-93F6-D7D734336F39}" srcOrd="0" destOrd="0" presId="urn:microsoft.com/office/officeart/2005/8/layout/hList1"/>
    <dgm:cxn modelId="{2CEEAF59-9B63-7240-9574-0E66918DF57C}" type="presParOf" srcId="{0FFA23FC-FFB0-694F-B654-00E03C28DF50}" destId="{7D9AE055-7BAF-F94F-A267-02189A0602FA}" srcOrd="1" destOrd="0" presId="urn:microsoft.com/office/officeart/2005/8/layout/hList1"/>
    <dgm:cxn modelId="{8C893F1E-D63C-434F-93EA-689FB40EF038}" type="presParOf" srcId="{400C2284-5EF5-9A42-8251-5B5AF660F6FE}" destId="{88D4E824-D9ED-2D40-9D07-CB037B28539B}" srcOrd="1" destOrd="0" presId="urn:microsoft.com/office/officeart/2005/8/layout/hList1"/>
    <dgm:cxn modelId="{FDF1AC01-BA44-4B4A-A2E4-14BF3D5A9A79}" type="presParOf" srcId="{400C2284-5EF5-9A42-8251-5B5AF660F6FE}" destId="{CF9AA436-4423-5F43-B409-1D5158D46BF8}" srcOrd="2" destOrd="0" presId="urn:microsoft.com/office/officeart/2005/8/layout/hList1"/>
    <dgm:cxn modelId="{BB7811E1-F1E9-8B47-AF0C-12EBBF4A5586}" type="presParOf" srcId="{CF9AA436-4423-5F43-B409-1D5158D46BF8}" destId="{CC324D38-E6EF-1D4C-93D1-92793FCF0861}" srcOrd="0" destOrd="0" presId="urn:microsoft.com/office/officeart/2005/8/layout/hList1"/>
    <dgm:cxn modelId="{623DA327-1B58-AF43-A6FD-B4BB5CA28C49}" type="presParOf" srcId="{CF9AA436-4423-5F43-B409-1D5158D46BF8}" destId="{CE097B04-E524-1540-B0A7-E8FED1F013F0}"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C8E4C2-7F04-EA45-BBF6-B377344AC6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B1EE7D18-695C-014E-B191-12C288BD9E0A}">
      <dgm:prSet phldrT="[Text]"/>
      <dgm:spPr/>
      <dgm:t>
        <a:bodyPr/>
        <a:lstStyle/>
        <a:p>
          <a:pPr>
            <a:buNone/>
          </a:pPr>
          <a:r>
            <a:rPr lang="en-US" b="1" dirty="0"/>
            <a:t>1. Deploy a Quantum Computer to Drive AI-Powered Security </a:t>
          </a:r>
          <a:r>
            <a:rPr lang="en-US" dirty="0"/>
            <a:t> </a:t>
          </a:r>
        </a:p>
        <a:p>
          <a:pPr>
            <a:buNone/>
          </a:pPr>
          <a:r>
            <a:rPr lang="en-US" dirty="0"/>
            <a:t>Acquire and operationalize a quantum computer to simulate advanced threats, train AI models, and enhance breach detection. Use it to rebuild trust post-zero-day exploit and lay the foundation for future-proof security.</a:t>
          </a:r>
        </a:p>
      </dgm:t>
    </dgm:pt>
    <dgm:pt modelId="{E0CE5409-65A3-4A45-9642-31D018E82755}" type="parTrans" cxnId="{41E04067-623E-984F-A4C6-B6ED921E8740}">
      <dgm:prSet/>
      <dgm:spPr/>
      <dgm:t>
        <a:bodyPr/>
        <a:lstStyle/>
        <a:p>
          <a:endParaRPr lang="en-US"/>
        </a:p>
      </dgm:t>
    </dgm:pt>
    <dgm:pt modelId="{80F96D65-8419-1C40-84CB-5378BE3270BA}" type="sibTrans" cxnId="{41E04067-623E-984F-A4C6-B6ED921E8740}">
      <dgm:prSet/>
      <dgm:spPr/>
      <dgm:t>
        <a:bodyPr/>
        <a:lstStyle/>
        <a:p>
          <a:endParaRPr lang="en-US"/>
        </a:p>
      </dgm:t>
    </dgm:pt>
    <dgm:pt modelId="{4CB0F16A-59D6-7046-B0F1-FE335EB75BDA}">
      <dgm:prSet/>
      <dgm:spPr/>
      <dgm:t>
        <a:bodyPr/>
        <a:lstStyle/>
        <a:p>
          <a:pPr>
            <a:buNone/>
          </a:pPr>
          <a:r>
            <a:rPr lang="en-US" b="1" dirty="0"/>
            <a:t>2. Integrate Quantum-Safe Cryptography Across All Systems </a:t>
          </a:r>
        </a:p>
        <a:p>
          <a:pPr>
            <a:buNone/>
          </a:pPr>
          <a:r>
            <a:rPr lang="en-US" dirty="0"/>
            <a:t>Embed post-quantum encryption (e.g. Kyber, SPHINCS+) into PAM, MFA, and cloud infrastructure. Protect machine identities, sessions, and secrets with quantum-resilient algorithms.</a:t>
          </a:r>
        </a:p>
      </dgm:t>
    </dgm:pt>
    <dgm:pt modelId="{B84CF327-DB03-DD4B-9E5D-6319FD8AA930}" type="parTrans" cxnId="{7A5B7F94-6C41-BE4C-BE30-055D765A77F8}">
      <dgm:prSet/>
      <dgm:spPr/>
      <dgm:t>
        <a:bodyPr/>
        <a:lstStyle/>
        <a:p>
          <a:endParaRPr lang="en-US"/>
        </a:p>
      </dgm:t>
    </dgm:pt>
    <dgm:pt modelId="{AFBD4C34-8959-C544-A09F-BB1988BBC7F4}" type="sibTrans" cxnId="{7A5B7F94-6C41-BE4C-BE30-055D765A77F8}">
      <dgm:prSet/>
      <dgm:spPr/>
      <dgm:t>
        <a:bodyPr/>
        <a:lstStyle/>
        <a:p>
          <a:endParaRPr lang="en-US"/>
        </a:p>
      </dgm:t>
    </dgm:pt>
    <dgm:pt modelId="{AED51A95-8AD9-004F-9FBD-DC839F268E13}">
      <dgm:prSet/>
      <dgm:spPr/>
      <dgm:t>
        <a:bodyPr/>
        <a:lstStyle/>
        <a:p>
          <a:pPr>
            <a:buNone/>
          </a:pPr>
          <a:r>
            <a:rPr lang="en-US" b="1" dirty="0"/>
            <a:t>3. Establish CyberArk as the Industry Leader in Quantum-Enhanced Security </a:t>
          </a:r>
        </a:p>
        <a:p>
          <a:pPr>
            <a:buNone/>
          </a:pPr>
          <a:r>
            <a:rPr lang="en-US" dirty="0"/>
            <a:t>Lead global standards, form strategic partnerships, and publish cutting-edge research. Build quantum-first features into every product and set the benchmark for future cybersecurity.</a:t>
          </a:r>
        </a:p>
      </dgm:t>
    </dgm:pt>
    <dgm:pt modelId="{45D25EC3-647B-814D-B6CB-779A0FCC44F2}" type="parTrans" cxnId="{D4A93012-0618-F64F-9139-FB536A0BEDFE}">
      <dgm:prSet/>
      <dgm:spPr/>
      <dgm:t>
        <a:bodyPr/>
        <a:lstStyle/>
        <a:p>
          <a:endParaRPr lang="en-US"/>
        </a:p>
      </dgm:t>
    </dgm:pt>
    <dgm:pt modelId="{4535793E-CB12-FC4C-8101-04DBA06B2A3D}" type="sibTrans" cxnId="{D4A93012-0618-F64F-9139-FB536A0BEDFE}">
      <dgm:prSet/>
      <dgm:spPr/>
      <dgm:t>
        <a:bodyPr/>
        <a:lstStyle/>
        <a:p>
          <a:endParaRPr lang="en-US"/>
        </a:p>
      </dgm:t>
    </dgm:pt>
    <dgm:pt modelId="{FD5EDC06-1F67-294B-ACF2-B6D2CE72E481}" type="pres">
      <dgm:prSet presAssocID="{CAC8E4C2-7F04-EA45-BBF6-B377344AC65D}" presName="vert0" presStyleCnt="0">
        <dgm:presLayoutVars>
          <dgm:dir/>
          <dgm:animOne val="branch"/>
          <dgm:animLvl val="lvl"/>
        </dgm:presLayoutVars>
      </dgm:prSet>
      <dgm:spPr/>
    </dgm:pt>
    <dgm:pt modelId="{08212788-5206-0F45-9D2E-2DF448AB3C03}" type="pres">
      <dgm:prSet presAssocID="{B1EE7D18-695C-014E-B191-12C288BD9E0A}" presName="thickLine" presStyleLbl="alignNode1" presStyleIdx="0" presStyleCnt="3"/>
      <dgm:spPr/>
    </dgm:pt>
    <dgm:pt modelId="{4A5FF6B9-CB01-2446-930C-25F519D1514B}" type="pres">
      <dgm:prSet presAssocID="{B1EE7D18-695C-014E-B191-12C288BD9E0A}" presName="horz1" presStyleCnt="0"/>
      <dgm:spPr/>
    </dgm:pt>
    <dgm:pt modelId="{5097DEC1-187F-5940-AD13-4C39AB12183A}" type="pres">
      <dgm:prSet presAssocID="{B1EE7D18-695C-014E-B191-12C288BD9E0A}" presName="tx1" presStyleLbl="revTx" presStyleIdx="0" presStyleCnt="3"/>
      <dgm:spPr/>
    </dgm:pt>
    <dgm:pt modelId="{3177FB2D-4E73-004B-852D-9B2FFFFDC225}" type="pres">
      <dgm:prSet presAssocID="{B1EE7D18-695C-014E-B191-12C288BD9E0A}" presName="vert1" presStyleCnt="0"/>
      <dgm:spPr/>
    </dgm:pt>
    <dgm:pt modelId="{3FA259DE-E9C6-D34F-885E-009CAFA5B58A}" type="pres">
      <dgm:prSet presAssocID="{4CB0F16A-59D6-7046-B0F1-FE335EB75BDA}" presName="thickLine" presStyleLbl="alignNode1" presStyleIdx="1" presStyleCnt="3"/>
      <dgm:spPr/>
    </dgm:pt>
    <dgm:pt modelId="{B97811DB-7C47-1441-9ABE-BC54D25E53BD}" type="pres">
      <dgm:prSet presAssocID="{4CB0F16A-59D6-7046-B0F1-FE335EB75BDA}" presName="horz1" presStyleCnt="0"/>
      <dgm:spPr/>
    </dgm:pt>
    <dgm:pt modelId="{308E74CF-E874-F344-BC49-E189A4ADBE95}" type="pres">
      <dgm:prSet presAssocID="{4CB0F16A-59D6-7046-B0F1-FE335EB75BDA}" presName="tx1" presStyleLbl="revTx" presStyleIdx="1" presStyleCnt="3"/>
      <dgm:spPr/>
    </dgm:pt>
    <dgm:pt modelId="{626B0671-79B2-664D-AAC3-0FDE0397C655}" type="pres">
      <dgm:prSet presAssocID="{4CB0F16A-59D6-7046-B0F1-FE335EB75BDA}" presName="vert1" presStyleCnt="0"/>
      <dgm:spPr/>
    </dgm:pt>
    <dgm:pt modelId="{F864C89E-EDF2-ED4C-BF24-432C0C897C5F}" type="pres">
      <dgm:prSet presAssocID="{AED51A95-8AD9-004F-9FBD-DC839F268E13}" presName="thickLine" presStyleLbl="alignNode1" presStyleIdx="2" presStyleCnt="3"/>
      <dgm:spPr/>
    </dgm:pt>
    <dgm:pt modelId="{3FB0F144-EDCF-494C-8969-D58161BBE14D}" type="pres">
      <dgm:prSet presAssocID="{AED51A95-8AD9-004F-9FBD-DC839F268E13}" presName="horz1" presStyleCnt="0"/>
      <dgm:spPr/>
    </dgm:pt>
    <dgm:pt modelId="{05F93029-B5D3-C64A-8781-7250F78B5FCA}" type="pres">
      <dgm:prSet presAssocID="{AED51A95-8AD9-004F-9FBD-DC839F268E13}" presName="tx1" presStyleLbl="revTx" presStyleIdx="2" presStyleCnt="3"/>
      <dgm:spPr/>
    </dgm:pt>
    <dgm:pt modelId="{DA21118C-E9B5-C347-B301-A95BCE2C27CC}" type="pres">
      <dgm:prSet presAssocID="{AED51A95-8AD9-004F-9FBD-DC839F268E13}" presName="vert1" presStyleCnt="0"/>
      <dgm:spPr/>
    </dgm:pt>
  </dgm:ptLst>
  <dgm:cxnLst>
    <dgm:cxn modelId="{0F8DFA11-B43D-F743-8383-3988F3021019}" type="presOf" srcId="{CAC8E4C2-7F04-EA45-BBF6-B377344AC65D}" destId="{FD5EDC06-1F67-294B-ACF2-B6D2CE72E481}" srcOrd="0" destOrd="0" presId="urn:microsoft.com/office/officeart/2008/layout/LinedList"/>
    <dgm:cxn modelId="{D4A93012-0618-F64F-9139-FB536A0BEDFE}" srcId="{CAC8E4C2-7F04-EA45-BBF6-B377344AC65D}" destId="{AED51A95-8AD9-004F-9FBD-DC839F268E13}" srcOrd="2" destOrd="0" parTransId="{45D25EC3-647B-814D-B6CB-779A0FCC44F2}" sibTransId="{4535793E-CB12-FC4C-8101-04DBA06B2A3D}"/>
    <dgm:cxn modelId="{38231615-DDF3-C340-BF79-28CD6425A54B}" type="presOf" srcId="{AED51A95-8AD9-004F-9FBD-DC839F268E13}" destId="{05F93029-B5D3-C64A-8781-7250F78B5FCA}" srcOrd="0" destOrd="0" presId="urn:microsoft.com/office/officeart/2008/layout/LinedList"/>
    <dgm:cxn modelId="{41E04067-623E-984F-A4C6-B6ED921E8740}" srcId="{CAC8E4C2-7F04-EA45-BBF6-B377344AC65D}" destId="{B1EE7D18-695C-014E-B191-12C288BD9E0A}" srcOrd="0" destOrd="0" parTransId="{E0CE5409-65A3-4A45-9642-31D018E82755}" sibTransId="{80F96D65-8419-1C40-84CB-5378BE3270BA}"/>
    <dgm:cxn modelId="{7A5B7F94-6C41-BE4C-BE30-055D765A77F8}" srcId="{CAC8E4C2-7F04-EA45-BBF6-B377344AC65D}" destId="{4CB0F16A-59D6-7046-B0F1-FE335EB75BDA}" srcOrd="1" destOrd="0" parTransId="{B84CF327-DB03-DD4B-9E5D-6319FD8AA930}" sibTransId="{AFBD4C34-8959-C544-A09F-BB1988BBC7F4}"/>
    <dgm:cxn modelId="{55FE8CBB-085C-1C44-AEA6-7656E30133EA}" type="presOf" srcId="{B1EE7D18-695C-014E-B191-12C288BD9E0A}" destId="{5097DEC1-187F-5940-AD13-4C39AB12183A}" srcOrd="0" destOrd="0" presId="urn:microsoft.com/office/officeart/2008/layout/LinedList"/>
    <dgm:cxn modelId="{FCB92FF7-4290-594D-A80B-D2F9D5DF4C2C}" type="presOf" srcId="{4CB0F16A-59D6-7046-B0F1-FE335EB75BDA}" destId="{308E74CF-E874-F344-BC49-E189A4ADBE95}" srcOrd="0" destOrd="0" presId="urn:microsoft.com/office/officeart/2008/layout/LinedList"/>
    <dgm:cxn modelId="{F5E7CCF9-4522-8B44-975D-EE6DA2B6E414}" type="presParOf" srcId="{FD5EDC06-1F67-294B-ACF2-B6D2CE72E481}" destId="{08212788-5206-0F45-9D2E-2DF448AB3C03}" srcOrd="0" destOrd="0" presId="urn:microsoft.com/office/officeart/2008/layout/LinedList"/>
    <dgm:cxn modelId="{ADEA00FF-BCDA-6D4A-B51B-86106DCF5B01}" type="presParOf" srcId="{FD5EDC06-1F67-294B-ACF2-B6D2CE72E481}" destId="{4A5FF6B9-CB01-2446-930C-25F519D1514B}" srcOrd="1" destOrd="0" presId="urn:microsoft.com/office/officeart/2008/layout/LinedList"/>
    <dgm:cxn modelId="{53D1AA3A-EAF4-C640-A299-AA32AEFA264D}" type="presParOf" srcId="{4A5FF6B9-CB01-2446-930C-25F519D1514B}" destId="{5097DEC1-187F-5940-AD13-4C39AB12183A}" srcOrd="0" destOrd="0" presId="urn:microsoft.com/office/officeart/2008/layout/LinedList"/>
    <dgm:cxn modelId="{528B456A-4CDE-0848-A55A-E5FCE89A0CB9}" type="presParOf" srcId="{4A5FF6B9-CB01-2446-930C-25F519D1514B}" destId="{3177FB2D-4E73-004B-852D-9B2FFFFDC225}" srcOrd="1" destOrd="0" presId="urn:microsoft.com/office/officeart/2008/layout/LinedList"/>
    <dgm:cxn modelId="{CDB61A35-B1E0-A44D-AB1D-E31ED861FBE2}" type="presParOf" srcId="{FD5EDC06-1F67-294B-ACF2-B6D2CE72E481}" destId="{3FA259DE-E9C6-D34F-885E-009CAFA5B58A}" srcOrd="2" destOrd="0" presId="urn:microsoft.com/office/officeart/2008/layout/LinedList"/>
    <dgm:cxn modelId="{E2CB12BA-CF27-C84C-A9D3-19DDB4637D44}" type="presParOf" srcId="{FD5EDC06-1F67-294B-ACF2-B6D2CE72E481}" destId="{B97811DB-7C47-1441-9ABE-BC54D25E53BD}" srcOrd="3" destOrd="0" presId="urn:microsoft.com/office/officeart/2008/layout/LinedList"/>
    <dgm:cxn modelId="{384F5146-8747-AB4B-9DAB-8744FBB268E6}" type="presParOf" srcId="{B97811DB-7C47-1441-9ABE-BC54D25E53BD}" destId="{308E74CF-E874-F344-BC49-E189A4ADBE95}" srcOrd="0" destOrd="0" presId="urn:microsoft.com/office/officeart/2008/layout/LinedList"/>
    <dgm:cxn modelId="{7D4E01B7-F74D-E04D-8783-B859B4EF16D0}" type="presParOf" srcId="{B97811DB-7C47-1441-9ABE-BC54D25E53BD}" destId="{626B0671-79B2-664D-AAC3-0FDE0397C655}" srcOrd="1" destOrd="0" presId="urn:microsoft.com/office/officeart/2008/layout/LinedList"/>
    <dgm:cxn modelId="{098D7DD9-4CC2-764B-89E4-A3C386DE7724}" type="presParOf" srcId="{FD5EDC06-1F67-294B-ACF2-B6D2CE72E481}" destId="{F864C89E-EDF2-ED4C-BF24-432C0C897C5F}" srcOrd="4" destOrd="0" presId="urn:microsoft.com/office/officeart/2008/layout/LinedList"/>
    <dgm:cxn modelId="{7FED1D81-21A8-8544-89F9-3F4296904F94}" type="presParOf" srcId="{FD5EDC06-1F67-294B-ACF2-B6D2CE72E481}" destId="{3FB0F144-EDCF-494C-8969-D58161BBE14D}" srcOrd="5" destOrd="0" presId="urn:microsoft.com/office/officeart/2008/layout/LinedList"/>
    <dgm:cxn modelId="{FCD5EEF2-BBC2-3E48-8FF3-677612F78F1C}" type="presParOf" srcId="{3FB0F144-EDCF-494C-8969-D58161BBE14D}" destId="{05F93029-B5D3-C64A-8781-7250F78B5FCA}" srcOrd="0" destOrd="0" presId="urn:microsoft.com/office/officeart/2008/layout/LinedList"/>
    <dgm:cxn modelId="{9C1EB5BD-A371-B94E-BC44-50ABA1B27131}" type="presParOf" srcId="{3FB0F144-EDCF-494C-8969-D58161BBE14D}" destId="{DA21118C-E9B5-C347-B301-A95BCE2C27C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172869-C4F2-ED49-B561-711BC7F516D9}"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A1E74735-A459-0B42-BF3F-D16451741CD4}">
      <dgm:prSet phldrT="[Text]" custT="1"/>
      <dgm:spPr/>
      <dgm:t>
        <a:bodyPr/>
        <a:lstStyle/>
        <a:p>
          <a:r>
            <a:rPr lang="en-US" sz="3500" b="1" dirty="0"/>
            <a:t>❓ Should CyberArk covertly work on a fix and release a patch before disclosure?</a:t>
          </a:r>
          <a:endParaRPr lang="en-US" sz="3500" dirty="0"/>
        </a:p>
      </dgm:t>
    </dgm:pt>
    <dgm:pt modelId="{CF30583D-0EC4-4C47-9289-81300AFB0EB9}" type="parTrans" cxnId="{266792EE-C6B5-8240-96EC-0A666192F91D}">
      <dgm:prSet/>
      <dgm:spPr/>
      <dgm:t>
        <a:bodyPr/>
        <a:lstStyle/>
        <a:p>
          <a:endParaRPr lang="en-US"/>
        </a:p>
      </dgm:t>
    </dgm:pt>
    <dgm:pt modelId="{4DF6AE18-7CA3-A044-B1CD-695C9B8CE978}" type="sibTrans" cxnId="{266792EE-C6B5-8240-96EC-0A666192F91D}">
      <dgm:prSet/>
      <dgm:spPr/>
      <dgm:t>
        <a:bodyPr/>
        <a:lstStyle/>
        <a:p>
          <a:endParaRPr lang="en-US"/>
        </a:p>
      </dgm:t>
    </dgm:pt>
    <dgm:pt modelId="{2AA46B95-4F6D-FB4A-8713-390C4438371E}">
      <dgm:prSet phldrT="[Text]" custT="1"/>
      <dgm:spPr/>
      <dgm:t>
        <a:bodyPr/>
        <a:lstStyle/>
        <a:p>
          <a:pPr>
            <a:buNone/>
          </a:pPr>
          <a:r>
            <a:rPr lang="en-US" sz="2400" b="1" dirty="0"/>
            <a:t>Yes – Patch First, Disclosure After</a:t>
          </a:r>
          <a:endParaRPr lang="en-US" sz="2400" dirty="0"/>
        </a:p>
      </dgm:t>
    </dgm:pt>
    <dgm:pt modelId="{9A7AE277-AB7D-0443-B4DF-D9271B7B7416}" type="parTrans" cxnId="{1257A9CF-316F-574A-BCE6-5C060B7F92A1}">
      <dgm:prSet/>
      <dgm:spPr/>
      <dgm:t>
        <a:bodyPr/>
        <a:lstStyle/>
        <a:p>
          <a:endParaRPr lang="en-US"/>
        </a:p>
      </dgm:t>
    </dgm:pt>
    <dgm:pt modelId="{01440003-120C-AA49-9357-5A557802ACA2}" type="sibTrans" cxnId="{1257A9CF-316F-574A-BCE6-5C060B7F92A1}">
      <dgm:prSet/>
      <dgm:spPr/>
      <dgm:t>
        <a:bodyPr/>
        <a:lstStyle/>
        <a:p>
          <a:endParaRPr lang="en-US"/>
        </a:p>
      </dgm:t>
    </dgm:pt>
    <dgm:pt modelId="{23EC93B9-1163-EA4E-BA0B-6D81DBDB463F}">
      <dgm:prSet custT="1"/>
      <dgm:spPr/>
      <dgm:t>
        <a:bodyPr/>
        <a:lstStyle/>
        <a:p>
          <a:r>
            <a:rPr lang="en-US" sz="2100" dirty="0"/>
            <a:t>Immediate public disclosure without a patch could </a:t>
          </a:r>
          <a:r>
            <a:rPr lang="en-US" sz="2100" b="1" dirty="0"/>
            <a:t>accelerate exploitation</a:t>
          </a:r>
          <a:r>
            <a:rPr lang="en-US" sz="2100" dirty="0"/>
            <a:t> by threat actors.</a:t>
          </a:r>
        </a:p>
      </dgm:t>
    </dgm:pt>
    <dgm:pt modelId="{3A91320F-2780-0E4E-A4D6-E0F8F508E7C7}" type="parTrans" cxnId="{45A1069D-5D88-3642-9640-80B7A07B56C0}">
      <dgm:prSet/>
      <dgm:spPr/>
      <dgm:t>
        <a:bodyPr/>
        <a:lstStyle/>
        <a:p>
          <a:endParaRPr lang="en-US"/>
        </a:p>
      </dgm:t>
    </dgm:pt>
    <dgm:pt modelId="{030A693A-E9EE-6F41-91A6-0ACD8CCD8548}" type="sibTrans" cxnId="{45A1069D-5D88-3642-9640-80B7A07B56C0}">
      <dgm:prSet/>
      <dgm:spPr/>
      <dgm:t>
        <a:bodyPr/>
        <a:lstStyle/>
        <a:p>
          <a:endParaRPr lang="en-US"/>
        </a:p>
      </dgm:t>
    </dgm:pt>
    <dgm:pt modelId="{53D7CBB4-6051-7A47-BABF-4B14A0AD1174}">
      <dgm:prSet custT="1"/>
      <dgm:spPr/>
      <dgm:t>
        <a:bodyPr/>
        <a:lstStyle/>
        <a:p>
          <a:r>
            <a:rPr lang="en-US" sz="2100" dirty="0"/>
            <a:t>Covert development allows CyberArk to act swiftly while minimizing risk to customers.</a:t>
          </a:r>
        </a:p>
      </dgm:t>
    </dgm:pt>
    <dgm:pt modelId="{39017A76-B3F4-4B4A-BB9E-FEF2396233E3}" type="parTrans" cxnId="{1C235736-2847-494D-9813-927D3D6EA585}">
      <dgm:prSet/>
      <dgm:spPr/>
      <dgm:t>
        <a:bodyPr/>
        <a:lstStyle/>
        <a:p>
          <a:endParaRPr lang="en-US"/>
        </a:p>
      </dgm:t>
    </dgm:pt>
    <dgm:pt modelId="{73FDB36A-2C8D-3842-84FE-CD7678FE31B6}" type="sibTrans" cxnId="{1C235736-2847-494D-9813-927D3D6EA585}">
      <dgm:prSet/>
      <dgm:spPr/>
      <dgm:t>
        <a:bodyPr/>
        <a:lstStyle/>
        <a:p>
          <a:endParaRPr lang="en-US"/>
        </a:p>
      </dgm:t>
    </dgm:pt>
    <dgm:pt modelId="{77ED824E-4451-2E4F-9EC5-027E69CE1BC8}">
      <dgm:prSet custT="1"/>
      <dgm:spPr/>
      <dgm:t>
        <a:bodyPr/>
        <a:lstStyle/>
        <a:p>
          <a:r>
            <a:rPr lang="en-US" sz="2100" dirty="0"/>
            <a:t>Early communication to select customers (under NDA) ensures </a:t>
          </a:r>
          <a:r>
            <a:rPr lang="en-US" sz="2100" b="1" dirty="0"/>
            <a:t>tiered protection</a:t>
          </a:r>
          <a:r>
            <a:rPr lang="en-US" sz="2100" dirty="0"/>
            <a:t> without mass panic.</a:t>
          </a:r>
        </a:p>
      </dgm:t>
    </dgm:pt>
    <dgm:pt modelId="{9CFCAF87-6A79-F847-BD4A-33CA3C75D5C6}" type="parTrans" cxnId="{C9962F64-5B54-7C4D-86F8-EA62632A2482}">
      <dgm:prSet/>
      <dgm:spPr/>
      <dgm:t>
        <a:bodyPr/>
        <a:lstStyle/>
        <a:p>
          <a:endParaRPr lang="en-US"/>
        </a:p>
      </dgm:t>
    </dgm:pt>
    <dgm:pt modelId="{598175A2-E3E4-F042-9B90-0E5C68E9E042}" type="sibTrans" cxnId="{C9962F64-5B54-7C4D-86F8-EA62632A2482}">
      <dgm:prSet/>
      <dgm:spPr/>
      <dgm:t>
        <a:bodyPr/>
        <a:lstStyle/>
        <a:p>
          <a:endParaRPr lang="en-US"/>
        </a:p>
      </dgm:t>
    </dgm:pt>
    <dgm:pt modelId="{223A2864-A52A-EC4A-8306-2C464270BCA3}" type="pres">
      <dgm:prSet presAssocID="{70172869-C4F2-ED49-B561-711BC7F516D9}" presName="linear" presStyleCnt="0">
        <dgm:presLayoutVars>
          <dgm:animLvl val="lvl"/>
          <dgm:resizeHandles val="exact"/>
        </dgm:presLayoutVars>
      </dgm:prSet>
      <dgm:spPr/>
    </dgm:pt>
    <dgm:pt modelId="{64C7BAE2-FF96-AB4D-891C-630E9584B38E}" type="pres">
      <dgm:prSet presAssocID="{A1E74735-A459-0B42-BF3F-D16451741CD4}" presName="parentText" presStyleLbl="node1" presStyleIdx="0" presStyleCnt="1">
        <dgm:presLayoutVars>
          <dgm:chMax val="0"/>
          <dgm:bulletEnabled val="1"/>
        </dgm:presLayoutVars>
      </dgm:prSet>
      <dgm:spPr/>
    </dgm:pt>
    <dgm:pt modelId="{99CB4CBB-23F7-0847-8D28-B50FADAB2D59}" type="pres">
      <dgm:prSet presAssocID="{A1E74735-A459-0B42-BF3F-D16451741CD4}" presName="childText" presStyleLbl="revTx" presStyleIdx="0" presStyleCnt="1">
        <dgm:presLayoutVars>
          <dgm:bulletEnabled val="1"/>
        </dgm:presLayoutVars>
      </dgm:prSet>
      <dgm:spPr/>
    </dgm:pt>
  </dgm:ptLst>
  <dgm:cxnLst>
    <dgm:cxn modelId="{52D8A819-41AD-504C-9E71-B0DF4B0A4221}" type="presOf" srcId="{23EC93B9-1163-EA4E-BA0B-6D81DBDB463F}" destId="{99CB4CBB-23F7-0847-8D28-B50FADAB2D59}" srcOrd="0" destOrd="1" presId="urn:microsoft.com/office/officeart/2005/8/layout/vList2"/>
    <dgm:cxn modelId="{0EAD7828-D7D3-3347-9840-85E18E51DAC0}" type="presOf" srcId="{A1E74735-A459-0B42-BF3F-D16451741CD4}" destId="{64C7BAE2-FF96-AB4D-891C-630E9584B38E}" srcOrd="0" destOrd="0" presId="urn:microsoft.com/office/officeart/2005/8/layout/vList2"/>
    <dgm:cxn modelId="{1C235736-2847-494D-9813-927D3D6EA585}" srcId="{2AA46B95-4F6D-FB4A-8713-390C4438371E}" destId="{53D7CBB4-6051-7A47-BABF-4B14A0AD1174}" srcOrd="1" destOrd="0" parTransId="{39017A76-B3F4-4B4A-BB9E-FEF2396233E3}" sibTransId="{73FDB36A-2C8D-3842-84FE-CD7678FE31B6}"/>
    <dgm:cxn modelId="{A05B8B46-0ECE-B34F-9055-8C0D4484F1EC}" type="presOf" srcId="{53D7CBB4-6051-7A47-BABF-4B14A0AD1174}" destId="{99CB4CBB-23F7-0847-8D28-B50FADAB2D59}" srcOrd="0" destOrd="2" presId="urn:microsoft.com/office/officeart/2005/8/layout/vList2"/>
    <dgm:cxn modelId="{B85F9E4D-0A05-054D-9A89-9F97C1A586E8}" type="presOf" srcId="{2AA46B95-4F6D-FB4A-8713-390C4438371E}" destId="{99CB4CBB-23F7-0847-8D28-B50FADAB2D59}" srcOrd="0" destOrd="0" presId="urn:microsoft.com/office/officeart/2005/8/layout/vList2"/>
    <dgm:cxn modelId="{C9962F64-5B54-7C4D-86F8-EA62632A2482}" srcId="{2AA46B95-4F6D-FB4A-8713-390C4438371E}" destId="{77ED824E-4451-2E4F-9EC5-027E69CE1BC8}" srcOrd="2" destOrd="0" parTransId="{9CFCAF87-6A79-F847-BD4A-33CA3C75D5C6}" sibTransId="{598175A2-E3E4-F042-9B90-0E5C68E9E042}"/>
    <dgm:cxn modelId="{9A1E4A6A-EE63-E240-B89A-D8604D1760CD}" type="presOf" srcId="{70172869-C4F2-ED49-B561-711BC7F516D9}" destId="{223A2864-A52A-EC4A-8306-2C464270BCA3}" srcOrd="0" destOrd="0" presId="urn:microsoft.com/office/officeart/2005/8/layout/vList2"/>
    <dgm:cxn modelId="{45A1069D-5D88-3642-9640-80B7A07B56C0}" srcId="{2AA46B95-4F6D-FB4A-8713-390C4438371E}" destId="{23EC93B9-1163-EA4E-BA0B-6D81DBDB463F}" srcOrd="0" destOrd="0" parTransId="{3A91320F-2780-0E4E-A4D6-E0F8F508E7C7}" sibTransId="{030A693A-E9EE-6F41-91A6-0ACD8CCD8548}"/>
    <dgm:cxn modelId="{F3AC0DC3-0986-8D40-AA47-8356FFEFBCD9}" type="presOf" srcId="{77ED824E-4451-2E4F-9EC5-027E69CE1BC8}" destId="{99CB4CBB-23F7-0847-8D28-B50FADAB2D59}" srcOrd="0" destOrd="3" presId="urn:microsoft.com/office/officeart/2005/8/layout/vList2"/>
    <dgm:cxn modelId="{1257A9CF-316F-574A-BCE6-5C060B7F92A1}" srcId="{A1E74735-A459-0B42-BF3F-D16451741CD4}" destId="{2AA46B95-4F6D-FB4A-8713-390C4438371E}" srcOrd="0" destOrd="0" parTransId="{9A7AE277-AB7D-0443-B4DF-D9271B7B7416}" sibTransId="{01440003-120C-AA49-9357-5A557802ACA2}"/>
    <dgm:cxn modelId="{266792EE-C6B5-8240-96EC-0A666192F91D}" srcId="{70172869-C4F2-ED49-B561-711BC7F516D9}" destId="{A1E74735-A459-0B42-BF3F-D16451741CD4}" srcOrd="0" destOrd="0" parTransId="{CF30583D-0EC4-4C47-9289-81300AFB0EB9}" sibTransId="{4DF6AE18-7CA3-A044-B1CD-695C9B8CE978}"/>
    <dgm:cxn modelId="{AD8E8F7B-5F0C-3D4A-82DF-00AE46FC047A}" type="presParOf" srcId="{223A2864-A52A-EC4A-8306-2C464270BCA3}" destId="{64C7BAE2-FF96-AB4D-891C-630E9584B38E}" srcOrd="0" destOrd="0" presId="urn:microsoft.com/office/officeart/2005/8/layout/vList2"/>
    <dgm:cxn modelId="{FD39BE08-AB20-7746-BA3D-5D87A1EC7AC8}" type="presParOf" srcId="{223A2864-A52A-EC4A-8306-2C464270BCA3}" destId="{99CB4CBB-23F7-0847-8D28-B50FADAB2D59}"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172869-C4F2-ED49-B561-711BC7F516D9}"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A1E74735-A459-0B42-BF3F-D16451741CD4}">
      <dgm:prSet phldrT="[Text]" custT="1"/>
      <dgm:spPr/>
      <dgm:t>
        <a:bodyPr/>
        <a:lstStyle/>
        <a:p>
          <a:r>
            <a:rPr lang="en-US" sz="3500" b="1" dirty="0"/>
            <a:t>❓ How does CyberArk balance transparency and corporate responsibility?</a:t>
          </a:r>
          <a:endParaRPr lang="en-US" sz="3500" dirty="0"/>
        </a:p>
      </dgm:t>
    </dgm:pt>
    <dgm:pt modelId="{CF30583D-0EC4-4C47-9289-81300AFB0EB9}" type="parTrans" cxnId="{266792EE-C6B5-8240-96EC-0A666192F91D}">
      <dgm:prSet/>
      <dgm:spPr/>
      <dgm:t>
        <a:bodyPr/>
        <a:lstStyle/>
        <a:p>
          <a:endParaRPr lang="en-US"/>
        </a:p>
      </dgm:t>
    </dgm:pt>
    <dgm:pt modelId="{4DF6AE18-7CA3-A044-B1CD-695C9B8CE978}" type="sibTrans" cxnId="{266792EE-C6B5-8240-96EC-0A666192F91D}">
      <dgm:prSet/>
      <dgm:spPr/>
      <dgm:t>
        <a:bodyPr/>
        <a:lstStyle/>
        <a:p>
          <a:endParaRPr lang="en-US"/>
        </a:p>
      </dgm:t>
    </dgm:pt>
    <dgm:pt modelId="{2AA46B95-4F6D-FB4A-8713-390C4438371E}">
      <dgm:prSet phldrT="[Text]" custT="1"/>
      <dgm:spPr/>
      <dgm:t>
        <a:bodyPr/>
        <a:lstStyle/>
        <a:p>
          <a:pPr>
            <a:buNone/>
          </a:pPr>
          <a:r>
            <a:rPr lang="en-US" sz="2400" b="1" dirty="0"/>
            <a:t>Balanced, Phased Transparency Approach</a:t>
          </a:r>
          <a:endParaRPr lang="en-US" sz="2400" dirty="0"/>
        </a:p>
      </dgm:t>
    </dgm:pt>
    <dgm:pt modelId="{9A7AE277-AB7D-0443-B4DF-D9271B7B7416}" type="parTrans" cxnId="{1257A9CF-316F-574A-BCE6-5C060B7F92A1}">
      <dgm:prSet/>
      <dgm:spPr/>
      <dgm:t>
        <a:bodyPr/>
        <a:lstStyle/>
        <a:p>
          <a:endParaRPr lang="en-US"/>
        </a:p>
      </dgm:t>
    </dgm:pt>
    <dgm:pt modelId="{01440003-120C-AA49-9357-5A557802ACA2}" type="sibTrans" cxnId="{1257A9CF-316F-574A-BCE6-5C060B7F92A1}">
      <dgm:prSet/>
      <dgm:spPr/>
      <dgm:t>
        <a:bodyPr/>
        <a:lstStyle/>
        <a:p>
          <a:endParaRPr lang="en-US"/>
        </a:p>
      </dgm:t>
    </dgm:pt>
    <dgm:pt modelId="{88BC28EC-AEE9-AD45-8592-2A0940D4A01C}">
      <dgm:prSet custT="1"/>
      <dgm:spPr/>
      <dgm:t>
        <a:bodyPr/>
        <a:lstStyle/>
        <a:p>
          <a:pPr>
            <a:buFont typeface="Arial" panose="020B0604020202020204" pitchFamily="34" charset="0"/>
            <a:buChar char="•"/>
          </a:pPr>
          <a:r>
            <a:rPr lang="en-US" sz="2100" b="1" dirty="0"/>
            <a:t>Short-term confidentiality</a:t>
          </a:r>
          <a:r>
            <a:rPr lang="en-US" sz="2100" dirty="0"/>
            <a:t> protects customers until a fix is available.</a:t>
          </a:r>
        </a:p>
      </dgm:t>
    </dgm:pt>
    <dgm:pt modelId="{420DE9BC-5514-D941-A42C-4DF409FC150D}" type="parTrans" cxnId="{E374C273-9432-3347-BDA3-7355B78218E0}">
      <dgm:prSet/>
      <dgm:spPr/>
      <dgm:t>
        <a:bodyPr/>
        <a:lstStyle/>
        <a:p>
          <a:endParaRPr lang="en-US"/>
        </a:p>
      </dgm:t>
    </dgm:pt>
    <dgm:pt modelId="{78308204-C919-AA43-B860-DA5D87C114EA}" type="sibTrans" cxnId="{E374C273-9432-3347-BDA3-7355B78218E0}">
      <dgm:prSet/>
      <dgm:spPr/>
      <dgm:t>
        <a:bodyPr/>
        <a:lstStyle/>
        <a:p>
          <a:endParaRPr lang="en-US"/>
        </a:p>
      </dgm:t>
    </dgm:pt>
    <dgm:pt modelId="{95962C45-E9D4-8348-AD24-6BE251665432}">
      <dgm:prSet custT="1"/>
      <dgm:spPr/>
      <dgm:t>
        <a:bodyPr/>
        <a:lstStyle/>
        <a:p>
          <a:r>
            <a:rPr lang="en-US" sz="2100" dirty="0"/>
            <a:t>Once the patch is ready, CyberArk will:</a:t>
          </a:r>
        </a:p>
      </dgm:t>
    </dgm:pt>
    <dgm:pt modelId="{96B0FEB6-54A4-D84B-8D31-2DC4504B0990}" type="parTrans" cxnId="{748D037F-1E02-7F4E-A756-6365C44080A6}">
      <dgm:prSet/>
      <dgm:spPr/>
      <dgm:t>
        <a:bodyPr/>
        <a:lstStyle/>
        <a:p>
          <a:endParaRPr lang="en-US"/>
        </a:p>
      </dgm:t>
    </dgm:pt>
    <dgm:pt modelId="{51116331-A61F-B84C-86FC-E888E7117507}" type="sibTrans" cxnId="{748D037F-1E02-7F4E-A756-6365C44080A6}">
      <dgm:prSet/>
      <dgm:spPr/>
      <dgm:t>
        <a:bodyPr/>
        <a:lstStyle/>
        <a:p>
          <a:endParaRPr lang="en-US"/>
        </a:p>
      </dgm:t>
    </dgm:pt>
    <dgm:pt modelId="{573AAD73-D9CE-9449-BCAD-5A8735895E9B}">
      <dgm:prSet custT="1"/>
      <dgm:spPr/>
      <dgm:t>
        <a:bodyPr/>
        <a:lstStyle/>
        <a:p>
          <a:r>
            <a:rPr lang="en-US" sz="2100" dirty="0"/>
            <a:t>Publicly disclose the exploit, timeline, and mitigation strategy.</a:t>
          </a:r>
        </a:p>
      </dgm:t>
    </dgm:pt>
    <dgm:pt modelId="{181CF118-7FD2-FA42-BF2A-BBF26A5A1F20}" type="parTrans" cxnId="{A9CC3124-FB39-A64F-8952-10ECD672E9B7}">
      <dgm:prSet/>
      <dgm:spPr/>
      <dgm:t>
        <a:bodyPr/>
        <a:lstStyle/>
        <a:p>
          <a:endParaRPr lang="en-US"/>
        </a:p>
      </dgm:t>
    </dgm:pt>
    <dgm:pt modelId="{3809934C-AC0F-DE41-8442-89C0C36991F8}" type="sibTrans" cxnId="{A9CC3124-FB39-A64F-8952-10ECD672E9B7}">
      <dgm:prSet/>
      <dgm:spPr/>
      <dgm:t>
        <a:bodyPr/>
        <a:lstStyle/>
        <a:p>
          <a:endParaRPr lang="en-US"/>
        </a:p>
      </dgm:t>
    </dgm:pt>
    <dgm:pt modelId="{D870885A-D625-3243-B938-B0F6E8EA2FAB}">
      <dgm:prSet custT="1"/>
      <dgm:spPr/>
      <dgm:t>
        <a:bodyPr/>
        <a:lstStyle/>
        <a:p>
          <a:r>
            <a:rPr lang="en-US" sz="2100" dirty="0"/>
            <a:t>Offer technical support and transparent FAQs.</a:t>
          </a:r>
        </a:p>
      </dgm:t>
    </dgm:pt>
    <dgm:pt modelId="{FB4DAD6B-D469-594C-8246-665DA059837C}" type="parTrans" cxnId="{929CC325-4E92-454E-9697-AF2F3FC5340A}">
      <dgm:prSet/>
      <dgm:spPr/>
      <dgm:t>
        <a:bodyPr/>
        <a:lstStyle/>
        <a:p>
          <a:endParaRPr lang="en-US"/>
        </a:p>
      </dgm:t>
    </dgm:pt>
    <dgm:pt modelId="{25088EC6-933E-D240-A441-D59BFE56CDD4}" type="sibTrans" cxnId="{929CC325-4E92-454E-9697-AF2F3FC5340A}">
      <dgm:prSet/>
      <dgm:spPr/>
      <dgm:t>
        <a:bodyPr/>
        <a:lstStyle/>
        <a:p>
          <a:endParaRPr lang="en-US"/>
        </a:p>
      </dgm:t>
    </dgm:pt>
    <dgm:pt modelId="{F02A3552-CA84-1D48-93B6-9C3E6D1893E1}">
      <dgm:prSet custT="1"/>
      <dgm:spPr/>
      <dgm:t>
        <a:bodyPr/>
        <a:lstStyle/>
        <a:p>
          <a:r>
            <a:rPr lang="en-US" sz="2100" b="1" dirty="0"/>
            <a:t>Outcome</a:t>
          </a:r>
          <a:r>
            <a:rPr lang="en-US" sz="2100" dirty="0"/>
            <a:t>: Preserves trust while demonstrating leadership in responsible vulnerability handling</a:t>
          </a:r>
        </a:p>
      </dgm:t>
    </dgm:pt>
    <dgm:pt modelId="{8CC6AC9B-56E6-3B40-95A1-1ED6587718B9}" type="parTrans" cxnId="{F735C5FB-5762-DD45-96DC-B0AB0BE08D01}">
      <dgm:prSet/>
      <dgm:spPr/>
      <dgm:t>
        <a:bodyPr/>
        <a:lstStyle/>
        <a:p>
          <a:endParaRPr lang="en-US"/>
        </a:p>
      </dgm:t>
    </dgm:pt>
    <dgm:pt modelId="{8E6EB931-4D26-BB4C-8DF7-67AE67FFC5B3}" type="sibTrans" cxnId="{F735C5FB-5762-DD45-96DC-B0AB0BE08D01}">
      <dgm:prSet/>
      <dgm:spPr/>
      <dgm:t>
        <a:bodyPr/>
        <a:lstStyle/>
        <a:p>
          <a:endParaRPr lang="en-US"/>
        </a:p>
      </dgm:t>
    </dgm:pt>
    <dgm:pt modelId="{223A2864-A52A-EC4A-8306-2C464270BCA3}" type="pres">
      <dgm:prSet presAssocID="{70172869-C4F2-ED49-B561-711BC7F516D9}" presName="linear" presStyleCnt="0">
        <dgm:presLayoutVars>
          <dgm:animLvl val="lvl"/>
          <dgm:resizeHandles val="exact"/>
        </dgm:presLayoutVars>
      </dgm:prSet>
      <dgm:spPr/>
    </dgm:pt>
    <dgm:pt modelId="{64C7BAE2-FF96-AB4D-891C-630E9584B38E}" type="pres">
      <dgm:prSet presAssocID="{A1E74735-A459-0B42-BF3F-D16451741CD4}" presName="parentText" presStyleLbl="node1" presStyleIdx="0" presStyleCnt="1">
        <dgm:presLayoutVars>
          <dgm:chMax val="0"/>
          <dgm:bulletEnabled val="1"/>
        </dgm:presLayoutVars>
      </dgm:prSet>
      <dgm:spPr/>
    </dgm:pt>
    <dgm:pt modelId="{99CB4CBB-23F7-0847-8D28-B50FADAB2D59}" type="pres">
      <dgm:prSet presAssocID="{A1E74735-A459-0B42-BF3F-D16451741CD4}" presName="childText" presStyleLbl="revTx" presStyleIdx="0" presStyleCnt="1">
        <dgm:presLayoutVars>
          <dgm:bulletEnabled val="1"/>
        </dgm:presLayoutVars>
      </dgm:prSet>
      <dgm:spPr/>
    </dgm:pt>
  </dgm:ptLst>
  <dgm:cxnLst>
    <dgm:cxn modelId="{A9CC3124-FB39-A64F-8952-10ECD672E9B7}" srcId="{95962C45-E9D4-8348-AD24-6BE251665432}" destId="{573AAD73-D9CE-9449-BCAD-5A8735895E9B}" srcOrd="0" destOrd="0" parTransId="{181CF118-7FD2-FA42-BF2A-BBF26A5A1F20}" sibTransId="{3809934C-AC0F-DE41-8442-89C0C36991F8}"/>
    <dgm:cxn modelId="{929CC325-4E92-454E-9697-AF2F3FC5340A}" srcId="{95962C45-E9D4-8348-AD24-6BE251665432}" destId="{D870885A-D625-3243-B938-B0F6E8EA2FAB}" srcOrd="1" destOrd="0" parTransId="{FB4DAD6B-D469-594C-8246-665DA059837C}" sibTransId="{25088EC6-933E-D240-A441-D59BFE56CDD4}"/>
    <dgm:cxn modelId="{0EAD7828-D7D3-3347-9840-85E18E51DAC0}" type="presOf" srcId="{A1E74735-A459-0B42-BF3F-D16451741CD4}" destId="{64C7BAE2-FF96-AB4D-891C-630E9584B38E}" srcOrd="0" destOrd="0" presId="urn:microsoft.com/office/officeart/2005/8/layout/vList2"/>
    <dgm:cxn modelId="{B85F9E4D-0A05-054D-9A89-9F97C1A586E8}" type="presOf" srcId="{2AA46B95-4F6D-FB4A-8713-390C4438371E}" destId="{99CB4CBB-23F7-0847-8D28-B50FADAB2D59}" srcOrd="0" destOrd="0" presId="urn:microsoft.com/office/officeart/2005/8/layout/vList2"/>
    <dgm:cxn modelId="{549F2C57-DA6B-0B4D-A166-2431D3CBA7D4}" type="presOf" srcId="{573AAD73-D9CE-9449-BCAD-5A8735895E9B}" destId="{99CB4CBB-23F7-0847-8D28-B50FADAB2D59}" srcOrd="0" destOrd="3" presId="urn:microsoft.com/office/officeart/2005/8/layout/vList2"/>
    <dgm:cxn modelId="{9A1E4A6A-EE63-E240-B89A-D8604D1760CD}" type="presOf" srcId="{70172869-C4F2-ED49-B561-711BC7F516D9}" destId="{223A2864-A52A-EC4A-8306-2C464270BCA3}" srcOrd="0" destOrd="0" presId="urn:microsoft.com/office/officeart/2005/8/layout/vList2"/>
    <dgm:cxn modelId="{E374C273-9432-3347-BDA3-7355B78218E0}" srcId="{2AA46B95-4F6D-FB4A-8713-390C4438371E}" destId="{88BC28EC-AEE9-AD45-8592-2A0940D4A01C}" srcOrd="0" destOrd="0" parTransId="{420DE9BC-5514-D941-A42C-4DF409FC150D}" sibTransId="{78308204-C919-AA43-B860-DA5D87C114EA}"/>
    <dgm:cxn modelId="{748D037F-1E02-7F4E-A756-6365C44080A6}" srcId="{2AA46B95-4F6D-FB4A-8713-390C4438371E}" destId="{95962C45-E9D4-8348-AD24-6BE251665432}" srcOrd="1" destOrd="0" parTransId="{96B0FEB6-54A4-D84B-8D31-2DC4504B0990}" sibTransId="{51116331-A61F-B84C-86FC-E888E7117507}"/>
    <dgm:cxn modelId="{F20DC5AC-7E27-774E-9A18-7A58966D22D6}" type="presOf" srcId="{95962C45-E9D4-8348-AD24-6BE251665432}" destId="{99CB4CBB-23F7-0847-8D28-B50FADAB2D59}" srcOrd="0" destOrd="2" presId="urn:microsoft.com/office/officeart/2005/8/layout/vList2"/>
    <dgm:cxn modelId="{D2F839C6-BCAE-2543-B2CC-31B0F847D45A}" type="presOf" srcId="{F02A3552-CA84-1D48-93B6-9C3E6D1893E1}" destId="{99CB4CBB-23F7-0847-8D28-B50FADAB2D59}" srcOrd="0" destOrd="5" presId="urn:microsoft.com/office/officeart/2005/8/layout/vList2"/>
    <dgm:cxn modelId="{1257A9CF-316F-574A-BCE6-5C060B7F92A1}" srcId="{A1E74735-A459-0B42-BF3F-D16451741CD4}" destId="{2AA46B95-4F6D-FB4A-8713-390C4438371E}" srcOrd="0" destOrd="0" parTransId="{9A7AE277-AB7D-0443-B4DF-D9271B7B7416}" sibTransId="{01440003-120C-AA49-9357-5A557802ACA2}"/>
    <dgm:cxn modelId="{5947D9D9-965D-B247-9881-FC6419DC4ED6}" type="presOf" srcId="{88BC28EC-AEE9-AD45-8592-2A0940D4A01C}" destId="{99CB4CBB-23F7-0847-8D28-B50FADAB2D59}" srcOrd="0" destOrd="1" presId="urn:microsoft.com/office/officeart/2005/8/layout/vList2"/>
    <dgm:cxn modelId="{D7D244EC-32BA-A644-8D1C-E1F79937843A}" type="presOf" srcId="{D870885A-D625-3243-B938-B0F6E8EA2FAB}" destId="{99CB4CBB-23F7-0847-8D28-B50FADAB2D59}" srcOrd="0" destOrd="4" presId="urn:microsoft.com/office/officeart/2005/8/layout/vList2"/>
    <dgm:cxn modelId="{266792EE-C6B5-8240-96EC-0A666192F91D}" srcId="{70172869-C4F2-ED49-B561-711BC7F516D9}" destId="{A1E74735-A459-0B42-BF3F-D16451741CD4}" srcOrd="0" destOrd="0" parTransId="{CF30583D-0EC4-4C47-9289-81300AFB0EB9}" sibTransId="{4DF6AE18-7CA3-A044-B1CD-695C9B8CE978}"/>
    <dgm:cxn modelId="{F735C5FB-5762-DD45-96DC-B0AB0BE08D01}" srcId="{A1E74735-A459-0B42-BF3F-D16451741CD4}" destId="{F02A3552-CA84-1D48-93B6-9C3E6D1893E1}" srcOrd="1" destOrd="0" parTransId="{8CC6AC9B-56E6-3B40-95A1-1ED6587718B9}" sibTransId="{8E6EB931-4D26-BB4C-8DF7-67AE67FFC5B3}"/>
    <dgm:cxn modelId="{AD8E8F7B-5F0C-3D4A-82DF-00AE46FC047A}" type="presParOf" srcId="{223A2864-A52A-EC4A-8306-2C464270BCA3}" destId="{64C7BAE2-FF96-AB4D-891C-630E9584B38E}" srcOrd="0" destOrd="0" presId="urn:microsoft.com/office/officeart/2005/8/layout/vList2"/>
    <dgm:cxn modelId="{FD39BE08-AB20-7746-BA3D-5D87A1EC7AC8}" type="presParOf" srcId="{223A2864-A52A-EC4A-8306-2C464270BCA3}" destId="{99CB4CBB-23F7-0847-8D28-B50FADAB2D59}"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172869-C4F2-ED49-B561-711BC7F516D9}"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E407E60E-D31B-4F45-8D04-AD1AC2EC7E17}">
      <dgm:prSet/>
      <dgm:spPr/>
      <dgm:t>
        <a:bodyPr/>
        <a:lstStyle/>
        <a:p>
          <a:r>
            <a:rPr lang="en-US" b="1" dirty="0"/>
            <a:t>❓ Should CyberArk involve government or intelligence agencies?</a:t>
          </a:r>
          <a:endParaRPr lang="en-US" dirty="0"/>
        </a:p>
      </dgm:t>
    </dgm:pt>
    <dgm:pt modelId="{C5802572-A143-0641-AC4D-1E90991A31E5}" type="parTrans" cxnId="{88D4534D-77DC-F24D-B923-AAE19A8814D5}">
      <dgm:prSet/>
      <dgm:spPr/>
      <dgm:t>
        <a:bodyPr/>
        <a:lstStyle/>
        <a:p>
          <a:endParaRPr lang="en-US"/>
        </a:p>
      </dgm:t>
    </dgm:pt>
    <dgm:pt modelId="{EA4C2ECB-9DD5-CB42-84E2-BD2C29E3D360}" type="sibTrans" cxnId="{88D4534D-77DC-F24D-B923-AAE19A8814D5}">
      <dgm:prSet/>
      <dgm:spPr/>
      <dgm:t>
        <a:bodyPr/>
        <a:lstStyle/>
        <a:p>
          <a:endParaRPr lang="en-US"/>
        </a:p>
      </dgm:t>
    </dgm:pt>
    <dgm:pt modelId="{CD87867A-D396-E447-9906-180C03FDCC04}">
      <dgm:prSet/>
      <dgm:spPr/>
      <dgm:t>
        <a:bodyPr/>
        <a:lstStyle/>
        <a:p>
          <a:r>
            <a:rPr lang="en-US" sz="2100" dirty="0"/>
            <a:t>Quietly consult trusted national cybersecurity agencies (e.g., Israel CERT, CISA) to:</a:t>
          </a:r>
        </a:p>
      </dgm:t>
    </dgm:pt>
    <dgm:pt modelId="{0354FF52-41DF-5043-A2FE-FE08A8EA13BE}" type="parTrans" cxnId="{D6794E58-93A4-1749-A5DB-95223FE146D3}">
      <dgm:prSet/>
      <dgm:spPr/>
      <dgm:t>
        <a:bodyPr/>
        <a:lstStyle/>
        <a:p>
          <a:endParaRPr lang="en-US"/>
        </a:p>
      </dgm:t>
    </dgm:pt>
    <dgm:pt modelId="{B644707B-77C9-1E4D-A6B3-BBCA49479E3C}" type="sibTrans" cxnId="{D6794E58-93A4-1749-A5DB-95223FE146D3}">
      <dgm:prSet/>
      <dgm:spPr/>
      <dgm:t>
        <a:bodyPr/>
        <a:lstStyle/>
        <a:p>
          <a:endParaRPr lang="en-US"/>
        </a:p>
      </dgm:t>
    </dgm:pt>
    <dgm:pt modelId="{9E6B51FB-C34A-2B40-9863-434F8F35E8CC}">
      <dgm:prSet/>
      <dgm:spPr/>
      <dgm:t>
        <a:bodyPr/>
        <a:lstStyle/>
        <a:p>
          <a:r>
            <a:rPr lang="en-US" sz="2100" dirty="0"/>
            <a:t>Share threat intelligence</a:t>
          </a:r>
        </a:p>
      </dgm:t>
    </dgm:pt>
    <dgm:pt modelId="{AEFD5849-94E4-3246-9556-EF676DCC2F37}" type="parTrans" cxnId="{A3B3702F-C677-E34B-9278-E087E8D3EBBB}">
      <dgm:prSet/>
      <dgm:spPr/>
      <dgm:t>
        <a:bodyPr/>
        <a:lstStyle/>
        <a:p>
          <a:endParaRPr lang="en-US"/>
        </a:p>
      </dgm:t>
    </dgm:pt>
    <dgm:pt modelId="{24067319-8F0E-F94C-9D06-23DF2E023978}" type="sibTrans" cxnId="{A3B3702F-C677-E34B-9278-E087E8D3EBBB}">
      <dgm:prSet/>
      <dgm:spPr/>
      <dgm:t>
        <a:bodyPr/>
        <a:lstStyle/>
        <a:p>
          <a:endParaRPr lang="en-US"/>
        </a:p>
      </dgm:t>
    </dgm:pt>
    <dgm:pt modelId="{6AE880B4-3AFF-0B4D-B199-97921863DFD4}">
      <dgm:prSet/>
      <dgm:spPr/>
      <dgm:t>
        <a:bodyPr/>
        <a:lstStyle/>
        <a:p>
          <a:r>
            <a:rPr lang="en-US" sz="2100" dirty="0"/>
            <a:t>Validate scope of threat</a:t>
          </a:r>
        </a:p>
      </dgm:t>
    </dgm:pt>
    <dgm:pt modelId="{5E4E6248-A4A9-0942-A6F4-388E1916D117}" type="parTrans" cxnId="{6AF1ECBE-7BAE-CD4B-8BC6-D21FCCCA5367}">
      <dgm:prSet/>
      <dgm:spPr/>
      <dgm:t>
        <a:bodyPr/>
        <a:lstStyle/>
        <a:p>
          <a:endParaRPr lang="en-US"/>
        </a:p>
      </dgm:t>
    </dgm:pt>
    <dgm:pt modelId="{A9B2E7C9-463C-E049-B18A-5010131FE6E8}" type="sibTrans" cxnId="{6AF1ECBE-7BAE-CD4B-8BC6-D21FCCCA5367}">
      <dgm:prSet/>
      <dgm:spPr/>
      <dgm:t>
        <a:bodyPr/>
        <a:lstStyle/>
        <a:p>
          <a:endParaRPr lang="en-US"/>
        </a:p>
      </dgm:t>
    </dgm:pt>
    <dgm:pt modelId="{190257B3-4D0E-3C43-8582-F3A996DACC44}">
      <dgm:prSet/>
      <dgm:spPr/>
      <dgm:t>
        <a:bodyPr/>
        <a:lstStyle/>
        <a:p>
          <a:r>
            <a:rPr lang="en-US" sz="2100" dirty="0"/>
            <a:t>Monitor potential state-level misuse</a:t>
          </a:r>
        </a:p>
      </dgm:t>
    </dgm:pt>
    <dgm:pt modelId="{2DE48895-2C16-8A41-B4B7-9C3261B0192E}" type="parTrans" cxnId="{AB4E6BBD-8412-154F-86CF-BA042B2201B3}">
      <dgm:prSet/>
      <dgm:spPr/>
      <dgm:t>
        <a:bodyPr/>
        <a:lstStyle/>
        <a:p>
          <a:endParaRPr lang="en-US"/>
        </a:p>
      </dgm:t>
    </dgm:pt>
    <dgm:pt modelId="{26605C87-043D-9C42-981B-1B30A7AC637E}" type="sibTrans" cxnId="{AB4E6BBD-8412-154F-86CF-BA042B2201B3}">
      <dgm:prSet/>
      <dgm:spPr/>
      <dgm:t>
        <a:bodyPr/>
        <a:lstStyle/>
        <a:p>
          <a:endParaRPr lang="en-US"/>
        </a:p>
      </dgm:t>
    </dgm:pt>
    <dgm:pt modelId="{8A4D9678-7B87-214E-B75B-0C01AA3F7EC8}">
      <dgm:prSet/>
      <dgm:spPr/>
      <dgm:t>
        <a:bodyPr/>
        <a:lstStyle/>
        <a:p>
          <a:r>
            <a:rPr lang="en-US" sz="2100" dirty="0"/>
            <a:t>Avoid turning over operational control or exploit samples unless legally mandated</a:t>
          </a:r>
        </a:p>
      </dgm:t>
    </dgm:pt>
    <dgm:pt modelId="{5DE53E6C-8BA4-DB45-9D55-F760E70A2DD8}" type="parTrans" cxnId="{08402A59-73E6-0B43-BC2D-55572FC2C620}">
      <dgm:prSet/>
      <dgm:spPr/>
      <dgm:t>
        <a:bodyPr/>
        <a:lstStyle/>
        <a:p>
          <a:endParaRPr lang="en-US"/>
        </a:p>
      </dgm:t>
    </dgm:pt>
    <dgm:pt modelId="{142DBADA-E9E9-0B4F-9F10-545FB3D4F3A4}" type="sibTrans" cxnId="{08402A59-73E6-0B43-BC2D-55572FC2C620}">
      <dgm:prSet/>
      <dgm:spPr/>
      <dgm:t>
        <a:bodyPr/>
        <a:lstStyle/>
        <a:p>
          <a:endParaRPr lang="en-US"/>
        </a:p>
      </dgm:t>
    </dgm:pt>
    <dgm:pt modelId="{CD9683CF-BBFB-334F-9B91-E2BE99FAA367}">
      <dgm:prSet/>
      <dgm:spPr/>
      <dgm:t>
        <a:bodyPr/>
        <a:lstStyle/>
        <a:p>
          <a:r>
            <a:rPr lang="en-US" sz="2100" dirty="0"/>
            <a:t>Maintain </a:t>
          </a:r>
          <a:r>
            <a:rPr lang="en-US" sz="2100" b="1" dirty="0"/>
            <a:t>private sector autonomy</a:t>
          </a:r>
          <a:r>
            <a:rPr lang="en-US" sz="2100" dirty="0"/>
            <a:t> while benefiting from global defense intelligence.</a:t>
          </a:r>
        </a:p>
      </dgm:t>
    </dgm:pt>
    <dgm:pt modelId="{94CA34C3-9EDE-4841-B020-381B14561E25}" type="parTrans" cxnId="{BEBD134E-F958-B34B-A2CC-2F366B689A8B}">
      <dgm:prSet/>
      <dgm:spPr/>
      <dgm:t>
        <a:bodyPr/>
        <a:lstStyle/>
        <a:p>
          <a:endParaRPr lang="en-US"/>
        </a:p>
      </dgm:t>
    </dgm:pt>
    <dgm:pt modelId="{6ED85110-2CFC-0748-8205-7613E0B56582}" type="sibTrans" cxnId="{BEBD134E-F958-B34B-A2CC-2F366B689A8B}">
      <dgm:prSet/>
      <dgm:spPr/>
      <dgm:t>
        <a:bodyPr/>
        <a:lstStyle/>
        <a:p>
          <a:endParaRPr lang="en-US"/>
        </a:p>
      </dgm:t>
    </dgm:pt>
    <dgm:pt modelId="{E2530EB4-E60D-C640-B481-905D2559054F}">
      <dgm:prSet custT="1"/>
      <dgm:spPr/>
      <dgm:t>
        <a:bodyPr/>
        <a:lstStyle/>
        <a:p>
          <a:pPr>
            <a:buNone/>
          </a:pPr>
          <a:r>
            <a:rPr lang="en-US" sz="2400" b="1" dirty="0"/>
            <a:t>Limited, Strategic Cooperation – No Operational Control</a:t>
          </a:r>
          <a:endParaRPr lang="en-US" sz="2400" dirty="0"/>
        </a:p>
      </dgm:t>
    </dgm:pt>
    <dgm:pt modelId="{97F070B7-FDFD-1948-9646-21080772AD65}" type="parTrans" cxnId="{6249323A-DDEA-F04D-BF8F-B1A3879BEC1B}">
      <dgm:prSet/>
      <dgm:spPr/>
      <dgm:t>
        <a:bodyPr/>
        <a:lstStyle/>
        <a:p>
          <a:endParaRPr lang="en-US"/>
        </a:p>
      </dgm:t>
    </dgm:pt>
    <dgm:pt modelId="{222F36EB-2F95-2948-B46E-21E5BB8FEA3C}" type="sibTrans" cxnId="{6249323A-DDEA-F04D-BF8F-B1A3879BEC1B}">
      <dgm:prSet/>
      <dgm:spPr/>
      <dgm:t>
        <a:bodyPr/>
        <a:lstStyle/>
        <a:p>
          <a:endParaRPr lang="en-US"/>
        </a:p>
      </dgm:t>
    </dgm:pt>
    <dgm:pt modelId="{223A2864-A52A-EC4A-8306-2C464270BCA3}" type="pres">
      <dgm:prSet presAssocID="{70172869-C4F2-ED49-B561-711BC7F516D9}" presName="linear" presStyleCnt="0">
        <dgm:presLayoutVars>
          <dgm:animLvl val="lvl"/>
          <dgm:resizeHandles val="exact"/>
        </dgm:presLayoutVars>
      </dgm:prSet>
      <dgm:spPr/>
    </dgm:pt>
    <dgm:pt modelId="{DBA82ECC-312B-6242-85DD-BE6416345FE9}" type="pres">
      <dgm:prSet presAssocID="{E407E60E-D31B-4F45-8D04-AD1AC2EC7E17}" presName="parentText" presStyleLbl="node1" presStyleIdx="0" presStyleCnt="1" custScaleY="100165" custLinFactNeighborY="-306">
        <dgm:presLayoutVars>
          <dgm:chMax val="0"/>
          <dgm:bulletEnabled val="1"/>
        </dgm:presLayoutVars>
      </dgm:prSet>
      <dgm:spPr/>
    </dgm:pt>
    <dgm:pt modelId="{A171EE4F-34A5-054C-81B9-CF992988F22F}" type="pres">
      <dgm:prSet presAssocID="{E407E60E-D31B-4F45-8D04-AD1AC2EC7E17}" presName="childText" presStyleLbl="revTx" presStyleIdx="0" presStyleCnt="1">
        <dgm:presLayoutVars>
          <dgm:bulletEnabled val="1"/>
        </dgm:presLayoutVars>
      </dgm:prSet>
      <dgm:spPr/>
    </dgm:pt>
  </dgm:ptLst>
  <dgm:cxnLst>
    <dgm:cxn modelId="{263D1925-5C3F-7B4F-B26A-49D58D75C12C}" type="presOf" srcId="{8A4D9678-7B87-214E-B75B-0C01AA3F7EC8}" destId="{A171EE4F-34A5-054C-81B9-CF992988F22F}" srcOrd="0" destOrd="5" presId="urn:microsoft.com/office/officeart/2005/8/layout/vList2"/>
    <dgm:cxn modelId="{A3B3702F-C677-E34B-9278-E087E8D3EBBB}" srcId="{CD87867A-D396-E447-9906-180C03FDCC04}" destId="{9E6B51FB-C34A-2B40-9863-434F8F35E8CC}" srcOrd="0" destOrd="0" parTransId="{AEFD5849-94E4-3246-9556-EF676DCC2F37}" sibTransId="{24067319-8F0E-F94C-9D06-23DF2E023978}"/>
    <dgm:cxn modelId="{6249323A-DDEA-F04D-BF8F-B1A3879BEC1B}" srcId="{E407E60E-D31B-4F45-8D04-AD1AC2EC7E17}" destId="{E2530EB4-E60D-C640-B481-905D2559054F}" srcOrd="0" destOrd="0" parTransId="{97F070B7-FDFD-1948-9646-21080772AD65}" sibTransId="{222F36EB-2F95-2948-B46E-21E5BB8FEA3C}"/>
    <dgm:cxn modelId="{76EF1A46-690B-2040-96D8-E7F67DE1D0FE}" type="presOf" srcId="{CD9683CF-BBFB-334F-9B91-E2BE99FAA367}" destId="{A171EE4F-34A5-054C-81B9-CF992988F22F}" srcOrd="0" destOrd="6" presId="urn:microsoft.com/office/officeart/2005/8/layout/vList2"/>
    <dgm:cxn modelId="{B3F2314B-3062-E04E-9B76-3ADC569C3E30}" type="presOf" srcId="{E407E60E-D31B-4F45-8D04-AD1AC2EC7E17}" destId="{DBA82ECC-312B-6242-85DD-BE6416345FE9}" srcOrd="0" destOrd="0" presId="urn:microsoft.com/office/officeart/2005/8/layout/vList2"/>
    <dgm:cxn modelId="{88D4534D-77DC-F24D-B923-AAE19A8814D5}" srcId="{70172869-C4F2-ED49-B561-711BC7F516D9}" destId="{E407E60E-D31B-4F45-8D04-AD1AC2EC7E17}" srcOrd="0" destOrd="0" parTransId="{C5802572-A143-0641-AC4D-1E90991A31E5}" sibTransId="{EA4C2ECB-9DD5-CB42-84E2-BD2C29E3D360}"/>
    <dgm:cxn modelId="{BEBD134E-F958-B34B-A2CC-2F366B689A8B}" srcId="{E2530EB4-E60D-C640-B481-905D2559054F}" destId="{CD9683CF-BBFB-334F-9B91-E2BE99FAA367}" srcOrd="1" destOrd="0" parTransId="{94CA34C3-9EDE-4841-B020-381B14561E25}" sibTransId="{6ED85110-2CFC-0748-8205-7613E0B56582}"/>
    <dgm:cxn modelId="{EB4BC252-13FD-864E-A0D4-6D968E5A86D1}" type="presOf" srcId="{E2530EB4-E60D-C640-B481-905D2559054F}" destId="{A171EE4F-34A5-054C-81B9-CF992988F22F}" srcOrd="0" destOrd="0" presId="urn:microsoft.com/office/officeart/2005/8/layout/vList2"/>
    <dgm:cxn modelId="{D6794E58-93A4-1749-A5DB-95223FE146D3}" srcId="{E2530EB4-E60D-C640-B481-905D2559054F}" destId="{CD87867A-D396-E447-9906-180C03FDCC04}" srcOrd="0" destOrd="0" parTransId="{0354FF52-41DF-5043-A2FE-FE08A8EA13BE}" sibTransId="{B644707B-77C9-1E4D-A6B3-BBCA49479E3C}"/>
    <dgm:cxn modelId="{08402A59-73E6-0B43-BC2D-55572FC2C620}" srcId="{CD87867A-D396-E447-9906-180C03FDCC04}" destId="{8A4D9678-7B87-214E-B75B-0C01AA3F7EC8}" srcOrd="3" destOrd="0" parTransId="{5DE53E6C-8BA4-DB45-9D55-F760E70A2DD8}" sibTransId="{142DBADA-E9E9-0B4F-9F10-545FB3D4F3A4}"/>
    <dgm:cxn modelId="{83A6915F-3DCF-054B-8083-B2E3C0C5C226}" type="presOf" srcId="{CD87867A-D396-E447-9906-180C03FDCC04}" destId="{A171EE4F-34A5-054C-81B9-CF992988F22F}" srcOrd="0" destOrd="1" presId="urn:microsoft.com/office/officeart/2005/8/layout/vList2"/>
    <dgm:cxn modelId="{9A1E4A6A-EE63-E240-B89A-D8604D1760CD}" type="presOf" srcId="{70172869-C4F2-ED49-B561-711BC7F516D9}" destId="{223A2864-A52A-EC4A-8306-2C464270BCA3}" srcOrd="0" destOrd="0" presId="urn:microsoft.com/office/officeart/2005/8/layout/vList2"/>
    <dgm:cxn modelId="{94D7D483-B96F-F14F-9DBB-22CB2C33230F}" type="presOf" srcId="{190257B3-4D0E-3C43-8582-F3A996DACC44}" destId="{A171EE4F-34A5-054C-81B9-CF992988F22F}" srcOrd="0" destOrd="4" presId="urn:microsoft.com/office/officeart/2005/8/layout/vList2"/>
    <dgm:cxn modelId="{936DB7B8-FEE4-654D-8019-85C857987D9B}" type="presOf" srcId="{6AE880B4-3AFF-0B4D-B199-97921863DFD4}" destId="{A171EE4F-34A5-054C-81B9-CF992988F22F}" srcOrd="0" destOrd="3" presId="urn:microsoft.com/office/officeart/2005/8/layout/vList2"/>
    <dgm:cxn modelId="{AB4E6BBD-8412-154F-86CF-BA042B2201B3}" srcId="{CD87867A-D396-E447-9906-180C03FDCC04}" destId="{190257B3-4D0E-3C43-8582-F3A996DACC44}" srcOrd="2" destOrd="0" parTransId="{2DE48895-2C16-8A41-B4B7-9C3261B0192E}" sibTransId="{26605C87-043D-9C42-981B-1B30A7AC637E}"/>
    <dgm:cxn modelId="{6AF1ECBE-7BAE-CD4B-8BC6-D21FCCCA5367}" srcId="{CD87867A-D396-E447-9906-180C03FDCC04}" destId="{6AE880B4-3AFF-0B4D-B199-97921863DFD4}" srcOrd="1" destOrd="0" parTransId="{5E4E6248-A4A9-0942-A6F4-388E1916D117}" sibTransId="{A9B2E7C9-463C-E049-B18A-5010131FE6E8}"/>
    <dgm:cxn modelId="{7E8828C7-A4E8-4F48-90A8-6174A63B565A}" type="presOf" srcId="{9E6B51FB-C34A-2B40-9863-434F8F35E8CC}" destId="{A171EE4F-34A5-054C-81B9-CF992988F22F}" srcOrd="0" destOrd="2" presId="urn:microsoft.com/office/officeart/2005/8/layout/vList2"/>
    <dgm:cxn modelId="{3E25B0A9-D646-494E-9C25-8EF0BD65B23A}" type="presParOf" srcId="{223A2864-A52A-EC4A-8306-2C464270BCA3}" destId="{DBA82ECC-312B-6242-85DD-BE6416345FE9}" srcOrd="0" destOrd="0" presId="urn:microsoft.com/office/officeart/2005/8/layout/vList2"/>
    <dgm:cxn modelId="{64BC9232-4C81-3D46-8DF3-C7C8C85F07DF}" type="presParOf" srcId="{223A2864-A52A-EC4A-8306-2C464270BCA3}" destId="{A171EE4F-34A5-054C-81B9-CF992988F22F}" srcOrd="1" destOrd="0" presId="urn:microsoft.com/office/officeart/2005/8/layout/vList2"/>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0D4B1-A42A-EA4E-BD3E-CAE07ECE78AF}">
      <dsp:nvSpPr>
        <dsp:cNvPr id="0" name=""/>
        <dsp:cNvSpPr/>
      </dsp:nvSpPr>
      <dsp:spPr>
        <a:xfrm>
          <a:off x="245332" y="2117435"/>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t>1999</a:t>
          </a:r>
        </a:p>
      </dsp:txBody>
      <dsp:txXfrm>
        <a:off x="245332" y="2117435"/>
        <a:ext cx="1951936" cy="445568"/>
      </dsp:txXfrm>
    </dsp:sp>
    <dsp:sp modelId="{D6A7F4BB-ADE1-C14D-9F59-198C09E11C2E}">
      <dsp:nvSpPr>
        <dsp:cNvPr id="0" name=""/>
        <dsp:cNvSpPr/>
      </dsp:nvSpPr>
      <dsp:spPr>
        <a:xfrm>
          <a:off x="0" y="1892679"/>
          <a:ext cx="10982326" cy="15772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B952B-9266-A242-B08B-FE03F8444732}">
      <dsp:nvSpPr>
        <dsp:cNvPr id="0" name=""/>
        <dsp:cNvSpPr/>
      </dsp:nvSpPr>
      <dsp:spPr>
        <a:xfrm>
          <a:off x="147735" y="242561"/>
          <a:ext cx="2147130" cy="9797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Udi Mokady and Alon Cohen found CyberArk, introducing the concept of a “digital vault”</a:t>
          </a:r>
        </a:p>
      </dsp:txBody>
      <dsp:txXfrm>
        <a:off x="147735" y="242561"/>
        <a:ext cx="2147130" cy="979794"/>
      </dsp:txXfrm>
    </dsp:sp>
    <dsp:sp modelId="{CA351351-B247-F444-86DE-EFE218B816F3}">
      <dsp:nvSpPr>
        <dsp:cNvPr id="0" name=""/>
        <dsp:cNvSpPr/>
      </dsp:nvSpPr>
      <dsp:spPr>
        <a:xfrm>
          <a:off x="1221301" y="1222355"/>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2AC9315-55D6-9A45-8FF1-A524A047305C}">
      <dsp:nvSpPr>
        <dsp:cNvPr id="0" name=""/>
        <dsp:cNvSpPr/>
      </dsp:nvSpPr>
      <dsp:spPr>
        <a:xfrm>
          <a:off x="1465293" y="1380079"/>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t>2004</a:t>
          </a:r>
        </a:p>
      </dsp:txBody>
      <dsp:txXfrm>
        <a:off x="1465293" y="1380079"/>
        <a:ext cx="1951936" cy="445568"/>
      </dsp:txXfrm>
    </dsp:sp>
    <dsp:sp modelId="{0A75E7C9-493F-C54A-A05B-D732D90B0142}">
      <dsp:nvSpPr>
        <dsp:cNvPr id="0" name=""/>
        <dsp:cNvSpPr/>
      </dsp:nvSpPr>
      <dsp:spPr>
        <a:xfrm>
          <a:off x="1367696" y="2720727"/>
          <a:ext cx="2147130" cy="9797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Shift in focus from general secure storage to PAM (Privileged Access Management)</a:t>
          </a:r>
        </a:p>
      </dsp:txBody>
      <dsp:txXfrm>
        <a:off x="1367696" y="2720727"/>
        <a:ext cx="2147130" cy="979794"/>
      </dsp:txXfrm>
    </dsp:sp>
    <dsp:sp modelId="{756E97FA-3654-D842-B06C-34763866DE93}">
      <dsp:nvSpPr>
        <dsp:cNvPr id="0" name=""/>
        <dsp:cNvSpPr/>
      </dsp:nvSpPr>
      <dsp:spPr>
        <a:xfrm>
          <a:off x="2441261" y="2050403"/>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9E8421C-5A60-9847-9016-15D7DED4184F}">
      <dsp:nvSpPr>
        <dsp:cNvPr id="0" name=""/>
        <dsp:cNvSpPr/>
      </dsp:nvSpPr>
      <dsp:spPr>
        <a:xfrm>
          <a:off x="1172012"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4091B86-F8C9-7D47-BF1B-75F1F6384818}">
      <dsp:nvSpPr>
        <dsp:cNvPr id="0" name=""/>
        <dsp:cNvSpPr/>
      </dsp:nvSpPr>
      <dsp:spPr>
        <a:xfrm>
          <a:off x="2391973"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060511B-FCE9-A945-9ED5-A32F3FDC3E3C}">
      <dsp:nvSpPr>
        <dsp:cNvPr id="0" name=""/>
        <dsp:cNvSpPr/>
      </dsp:nvSpPr>
      <dsp:spPr>
        <a:xfrm>
          <a:off x="2685253" y="2117435"/>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t>2006</a:t>
          </a:r>
        </a:p>
      </dsp:txBody>
      <dsp:txXfrm>
        <a:off x="2685253" y="2117435"/>
        <a:ext cx="1951936" cy="445568"/>
      </dsp:txXfrm>
    </dsp:sp>
    <dsp:sp modelId="{7783D3E9-FBEF-2746-94A3-0A468DE99101}">
      <dsp:nvSpPr>
        <dsp:cNvPr id="0" name=""/>
        <dsp:cNvSpPr/>
      </dsp:nvSpPr>
      <dsp:spPr>
        <a:xfrm>
          <a:off x="2587656" y="242561"/>
          <a:ext cx="2147130" cy="9797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CyberArk expands globally, setting up sales channels in Europe and Asia</a:t>
          </a:r>
        </a:p>
      </dsp:txBody>
      <dsp:txXfrm>
        <a:off x="2587656" y="242561"/>
        <a:ext cx="2147130" cy="979794"/>
      </dsp:txXfrm>
    </dsp:sp>
    <dsp:sp modelId="{057031DD-C013-464F-81E0-6A20435BAD4C}">
      <dsp:nvSpPr>
        <dsp:cNvPr id="0" name=""/>
        <dsp:cNvSpPr/>
      </dsp:nvSpPr>
      <dsp:spPr>
        <a:xfrm>
          <a:off x="3661222" y="1222355"/>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B5A1BB2-8F66-874A-BA3A-21920DBBCD6B}">
      <dsp:nvSpPr>
        <dsp:cNvPr id="0" name=""/>
        <dsp:cNvSpPr/>
      </dsp:nvSpPr>
      <dsp:spPr>
        <a:xfrm>
          <a:off x="3905214" y="1380079"/>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t>2014</a:t>
          </a:r>
        </a:p>
      </dsp:txBody>
      <dsp:txXfrm>
        <a:off x="3905214" y="1380079"/>
        <a:ext cx="1951936" cy="445568"/>
      </dsp:txXfrm>
    </dsp:sp>
    <dsp:sp modelId="{71F379FD-D89F-8645-BCA2-55DC1A4DD676}">
      <dsp:nvSpPr>
        <dsp:cNvPr id="0" name=""/>
        <dsp:cNvSpPr/>
      </dsp:nvSpPr>
      <dsp:spPr>
        <a:xfrm>
          <a:off x="3807617" y="2720727"/>
          <a:ext cx="2147130" cy="80790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CyberArk goes public (IPO) on NASDAQ at a valuation of $885 million</a:t>
          </a:r>
        </a:p>
      </dsp:txBody>
      <dsp:txXfrm>
        <a:off x="3807617" y="2720727"/>
        <a:ext cx="2147130" cy="807900"/>
      </dsp:txXfrm>
    </dsp:sp>
    <dsp:sp modelId="{1E3728C9-2DF6-134A-9C92-E8404B9FC18B}">
      <dsp:nvSpPr>
        <dsp:cNvPr id="0" name=""/>
        <dsp:cNvSpPr/>
      </dsp:nvSpPr>
      <dsp:spPr>
        <a:xfrm>
          <a:off x="4881182" y="2050403"/>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961AC7F-C609-9C4E-A10B-2665B2FEEB74}">
      <dsp:nvSpPr>
        <dsp:cNvPr id="0" name=""/>
        <dsp:cNvSpPr/>
      </dsp:nvSpPr>
      <dsp:spPr>
        <a:xfrm>
          <a:off x="3611933"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DD480085-2F95-D44F-853E-0A9BACCA9F30}">
      <dsp:nvSpPr>
        <dsp:cNvPr id="0" name=""/>
        <dsp:cNvSpPr/>
      </dsp:nvSpPr>
      <dsp:spPr>
        <a:xfrm>
          <a:off x="4831894"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A617859B-8EC1-F34C-A369-4FDB4D0E0C2A}">
      <dsp:nvSpPr>
        <dsp:cNvPr id="0" name=""/>
        <dsp:cNvSpPr/>
      </dsp:nvSpPr>
      <dsp:spPr>
        <a:xfrm>
          <a:off x="5125174" y="2117435"/>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t>2019</a:t>
          </a:r>
        </a:p>
      </dsp:txBody>
      <dsp:txXfrm>
        <a:off x="5125174" y="2117435"/>
        <a:ext cx="1951936" cy="445568"/>
      </dsp:txXfrm>
    </dsp:sp>
    <dsp:sp modelId="{E6BE98B7-A0D3-1346-A427-AE1E5B3A141E}">
      <dsp:nvSpPr>
        <dsp:cNvPr id="0" name=""/>
        <dsp:cNvSpPr/>
      </dsp:nvSpPr>
      <dsp:spPr>
        <a:xfrm>
          <a:off x="5027577" y="53478"/>
          <a:ext cx="2147130" cy="116887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Expands SaaS and cloud-native PAM solutions, with partnerships with AWS, Microsoft Azure, and Google Cloud</a:t>
          </a:r>
        </a:p>
      </dsp:txBody>
      <dsp:txXfrm>
        <a:off x="5027577" y="53478"/>
        <a:ext cx="2147130" cy="1168877"/>
      </dsp:txXfrm>
    </dsp:sp>
    <dsp:sp modelId="{26E749FB-F259-8A44-B6FF-F9322F84897D}">
      <dsp:nvSpPr>
        <dsp:cNvPr id="0" name=""/>
        <dsp:cNvSpPr/>
      </dsp:nvSpPr>
      <dsp:spPr>
        <a:xfrm>
          <a:off x="6101143" y="1222355"/>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7F74362-B8EB-C64C-85C8-FA0BC2F85320}">
      <dsp:nvSpPr>
        <dsp:cNvPr id="0" name=""/>
        <dsp:cNvSpPr/>
      </dsp:nvSpPr>
      <dsp:spPr>
        <a:xfrm>
          <a:off x="6345135" y="1380079"/>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t>2020</a:t>
          </a:r>
        </a:p>
      </dsp:txBody>
      <dsp:txXfrm>
        <a:off x="6345135" y="1380079"/>
        <a:ext cx="1951936" cy="445568"/>
      </dsp:txXfrm>
    </dsp:sp>
    <dsp:sp modelId="{145C6647-80F0-A142-81C5-D9558E1AB45C}">
      <dsp:nvSpPr>
        <dsp:cNvPr id="0" name=""/>
        <dsp:cNvSpPr/>
      </dsp:nvSpPr>
      <dsp:spPr>
        <a:xfrm>
          <a:off x="6247538" y="2720727"/>
          <a:ext cx="2147130" cy="9797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The pandemic accelerates cloud adoption, increasing demand for zero-trust architectures</a:t>
          </a:r>
        </a:p>
      </dsp:txBody>
      <dsp:txXfrm>
        <a:off x="6247538" y="2720727"/>
        <a:ext cx="2147130" cy="979794"/>
      </dsp:txXfrm>
    </dsp:sp>
    <dsp:sp modelId="{AA2CA96F-756E-CA41-AA33-898217D1E60A}">
      <dsp:nvSpPr>
        <dsp:cNvPr id="0" name=""/>
        <dsp:cNvSpPr/>
      </dsp:nvSpPr>
      <dsp:spPr>
        <a:xfrm>
          <a:off x="7321103" y="2050403"/>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3CB2957-6203-6046-99FF-7DE5DB754A6E}">
      <dsp:nvSpPr>
        <dsp:cNvPr id="0" name=""/>
        <dsp:cNvSpPr/>
      </dsp:nvSpPr>
      <dsp:spPr>
        <a:xfrm>
          <a:off x="6051854"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FDC9996B-86FA-C64D-8231-DFE3C516F0EC}">
      <dsp:nvSpPr>
        <dsp:cNvPr id="0" name=""/>
        <dsp:cNvSpPr/>
      </dsp:nvSpPr>
      <dsp:spPr>
        <a:xfrm>
          <a:off x="7271815"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4B0EB0A7-9B6B-4B4A-8F3D-78ADE428B71C}">
      <dsp:nvSpPr>
        <dsp:cNvPr id="0" name=""/>
        <dsp:cNvSpPr/>
      </dsp:nvSpPr>
      <dsp:spPr>
        <a:xfrm>
          <a:off x="7565095" y="2117435"/>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a:t>2022</a:t>
          </a:r>
        </a:p>
      </dsp:txBody>
      <dsp:txXfrm>
        <a:off x="7565095" y="2117435"/>
        <a:ext cx="1951936" cy="445568"/>
      </dsp:txXfrm>
    </dsp:sp>
    <dsp:sp modelId="{2DE09211-AF65-E340-9BF0-84ADA256B299}">
      <dsp:nvSpPr>
        <dsp:cNvPr id="0" name=""/>
        <dsp:cNvSpPr/>
      </dsp:nvSpPr>
      <dsp:spPr>
        <a:xfrm>
          <a:off x="7467499" y="414454"/>
          <a:ext cx="2147130" cy="80790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CyberArk transitions to a subscription-based model for all new business</a:t>
          </a:r>
        </a:p>
      </dsp:txBody>
      <dsp:txXfrm>
        <a:off x="7467499" y="414454"/>
        <a:ext cx="2147130" cy="807900"/>
      </dsp:txXfrm>
    </dsp:sp>
    <dsp:sp modelId="{F99184B0-FF55-4E4B-8CA0-1E5519A41F3E}">
      <dsp:nvSpPr>
        <dsp:cNvPr id="0" name=""/>
        <dsp:cNvSpPr/>
      </dsp:nvSpPr>
      <dsp:spPr>
        <a:xfrm>
          <a:off x="8541064" y="1222355"/>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B91E172-A407-D140-83B9-FF1E97000BDA}">
      <dsp:nvSpPr>
        <dsp:cNvPr id="0" name=""/>
        <dsp:cNvSpPr/>
      </dsp:nvSpPr>
      <dsp:spPr>
        <a:xfrm>
          <a:off x="8785056" y="1380079"/>
          <a:ext cx="1951936" cy="445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a:t>2025</a:t>
          </a:r>
        </a:p>
      </dsp:txBody>
      <dsp:txXfrm>
        <a:off x="8785056" y="1380079"/>
        <a:ext cx="1951936" cy="445568"/>
      </dsp:txXfrm>
    </dsp:sp>
    <dsp:sp modelId="{C62B9858-A34F-3B4E-AE16-10170C4069A3}">
      <dsp:nvSpPr>
        <dsp:cNvPr id="0" name=""/>
        <dsp:cNvSpPr/>
      </dsp:nvSpPr>
      <dsp:spPr>
        <a:xfrm>
          <a:off x="8687459" y="2720727"/>
          <a:ext cx="2147130" cy="979794"/>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CyberArk strengthens identity security with AI-powered threat detection and automation tools</a:t>
          </a:r>
        </a:p>
      </dsp:txBody>
      <dsp:txXfrm>
        <a:off x="8687459" y="2720727"/>
        <a:ext cx="2147130" cy="979794"/>
      </dsp:txXfrm>
    </dsp:sp>
    <dsp:sp modelId="{13E925C6-5C6E-CE40-AD05-95242AF82544}">
      <dsp:nvSpPr>
        <dsp:cNvPr id="0" name=""/>
        <dsp:cNvSpPr/>
      </dsp:nvSpPr>
      <dsp:spPr>
        <a:xfrm>
          <a:off x="9761024" y="2050403"/>
          <a:ext cx="0" cy="670324"/>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C2E4EDB-0624-F44D-9D4A-1BE8BDFE9A6B}">
      <dsp:nvSpPr>
        <dsp:cNvPr id="0" name=""/>
        <dsp:cNvSpPr/>
      </dsp:nvSpPr>
      <dsp:spPr>
        <a:xfrm>
          <a:off x="8491775"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CE5C5B39-D9FF-AF4A-8697-DC06A9EF7B8B}">
      <dsp:nvSpPr>
        <dsp:cNvPr id="0" name=""/>
        <dsp:cNvSpPr/>
      </dsp:nvSpPr>
      <dsp:spPr>
        <a:xfrm>
          <a:off x="9711736" y="1922252"/>
          <a:ext cx="98577" cy="98577"/>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D0425-6B6F-0646-B02A-BABA149E19BC}">
      <dsp:nvSpPr>
        <dsp:cNvPr id="0" name=""/>
        <dsp:cNvSpPr/>
      </dsp:nvSpPr>
      <dsp:spPr>
        <a:xfrm>
          <a:off x="3429" y="309773"/>
          <a:ext cx="3343274" cy="547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Exploit Method</a:t>
          </a:r>
          <a:r>
            <a:rPr lang="en-US" sz="1900" kern="1200"/>
            <a:t>:</a:t>
          </a:r>
        </a:p>
      </dsp:txBody>
      <dsp:txXfrm>
        <a:off x="3429" y="309773"/>
        <a:ext cx="3343274" cy="547200"/>
      </dsp:txXfrm>
    </dsp:sp>
    <dsp:sp modelId="{27F1E0F3-787B-4F47-A3EC-77313A9CEF06}">
      <dsp:nvSpPr>
        <dsp:cNvPr id="0" name=""/>
        <dsp:cNvSpPr/>
      </dsp:nvSpPr>
      <dsp:spPr>
        <a:xfrm>
          <a:off x="3429" y="856973"/>
          <a:ext cx="3343274" cy="35465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 </a:t>
          </a:r>
          <a:r>
            <a:rPr lang="en-US" sz="1900" b="1" kern="1200" dirty="0"/>
            <a:t>malicious insider </a:t>
          </a:r>
          <a:r>
            <a:rPr lang="en-US" sz="1900" kern="1200" dirty="0"/>
            <a:t>or APT exploits a race condition during session initiation.</a:t>
          </a:r>
        </a:p>
        <a:p>
          <a:pPr marL="171450" lvl="1" indent="-171450" algn="l" defTabSz="844550">
            <a:lnSpc>
              <a:spcPct val="90000"/>
            </a:lnSpc>
            <a:spcBef>
              <a:spcPct val="0"/>
            </a:spcBef>
            <a:spcAft>
              <a:spcPct val="15000"/>
            </a:spcAft>
            <a:buChar char="•"/>
          </a:pPr>
          <a:r>
            <a:rPr lang="en-US" sz="1900" kern="1200" dirty="0"/>
            <a:t>Gains access to </a:t>
          </a:r>
          <a:r>
            <a:rPr lang="en-US" sz="1900" b="1" kern="1200" dirty="0"/>
            <a:t>valid session tokens </a:t>
          </a:r>
          <a:r>
            <a:rPr lang="en-US" sz="1900" kern="1200" dirty="0"/>
            <a:t>via man-in-the-middle (MITM) or through endpoint memory scraping.</a:t>
          </a:r>
        </a:p>
        <a:p>
          <a:pPr marL="171450" lvl="1" indent="-171450" algn="l" defTabSz="844550">
            <a:lnSpc>
              <a:spcPct val="90000"/>
            </a:lnSpc>
            <a:spcBef>
              <a:spcPct val="0"/>
            </a:spcBef>
            <a:spcAft>
              <a:spcPct val="15000"/>
            </a:spcAft>
            <a:buChar char="•"/>
          </a:pPr>
          <a:r>
            <a:rPr lang="en-US" sz="1900" kern="1200" dirty="0"/>
            <a:t>Reuses the token to </a:t>
          </a:r>
          <a:r>
            <a:rPr lang="en-US" sz="1900" b="1" kern="1200" dirty="0"/>
            <a:t>impersonate</a:t>
          </a:r>
          <a:r>
            <a:rPr lang="en-US" sz="1900" kern="1200" dirty="0"/>
            <a:t> a privileged user without needing credentials or MFA.</a:t>
          </a:r>
        </a:p>
      </dsp:txBody>
      <dsp:txXfrm>
        <a:off x="3429" y="856973"/>
        <a:ext cx="3343274" cy="3546539"/>
      </dsp:txXfrm>
    </dsp:sp>
    <dsp:sp modelId="{7B302230-DF13-124D-BD17-C4A4C4C2E341}">
      <dsp:nvSpPr>
        <dsp:cNvPr id="0" name=""/>
        <dsp:cNvSpPr/>
      </dsp:nvSpPr>
      <dsp:spPr>
        <a:xfrm>
          <a:off x="3814762" y="309773"/>
          <a:ext cx="3343274" cy="547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t>Impact</a:t>
          </a:r>
          <a:r>
            <a:rPr lang="en-US" sz="1900" kern="1200" dirty="0"/>
            <a:t>:</a:t>
          </a:r>
        </a:p>
      </dsp:txBody>
      <dsp:txXfrm>
        <a:off x="3814762" y="309773"/>
        <a:ext cx="3343274" cy="547200"/>
      </dsp:txXfrm>
    </dsp:sp>
    <dsp:sp modelId="{F0EED8AE-A27B-6F47-A837-A8627AFEE23F}">
      <dsp:nvSpPr>
        <dsp:cNvPr id="0" name=""/>
        <dsp:cNvSpPr/>
      </dsp:nvSpPr>
      <dsp:spPr>
        <a:xfrm>
          <a:off x="3814762" y="856973"/>
          <a:ext cx="3343274" cy="35465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Full access to </a:t>
          </a:r>
          <a:r>
            <a:rPr lang="en-US" sz="1900" b="1" kern="1200" dirty="0"/>
            <a:t>vaulted credentials</a:t>
          </a:r>
          <a:r>
            <a:rPr lang="en-US" sz="1900" kern="1200" dirty="0"/>
            <a:t>, session recordings, and PAM audit logs.</a:t>
          </a:r>
        </a:p>
        <a:p>
          <a:pPr marL="171450" lvl="1" indent="-171450" algn="l" defTabSz="844550">
            <a:lnSpc>
              <a:spcPct val="90000"/>
            </a:lnSpc>
            <a:spcBef>
              <a:spcPct val="0"/>
            </a:spcBef>
            <a:spcAft>
              <a:spcPct val="15000"/>
            </a:spcAft>
            <a:buChar char="•"/>
          </a:pPr>
          <a:r>
            <a:rPr lang="en-US" sz="1900" b="1" kern="1200" dirty="0"/>
            <a:t>Persistence</a:t>
          </a:r>
          <a:r>
            <a:rPr lang="en-US" sz="1900" kern="1200" dirty="0"/>
            <a:t> across sessions without detection.</a:t>
          </a:r>
        </a:p>
        <a:p>
          <a:pPr marL="171450" lvl="1" indent="-171450" algn="l" defTabSz="844550">
            <a:lnSpc>
              <a:spcPct val="90000"/>
            </a:lnSpc>
            <a:spcBef>
              <a:spcPct val="0"/>
            </a:spcBef>
            <a:spcAft>
              <a:spcPct val="15000"/>
            </a:spcAft>
            <a:buChar char="•"/>
          </a:pPr>
          <a:r>
            <a:rPr lang="en-US" sz="1900" b="1" kern="1200" dirty="0"/>
            <a:t>Bypasses</a:t>
          </a:r>
          <a:r>
            <a:rPr lang="en-US" sz="1900" kern="1200" dirty="0"/>
            <a:t> behavioral analytics if the attacker mimics legitimate workflows.</a:t>
          </a:r>
        </a:p>
      </dsp:txBody>
      <dsp:txXfrm>
        <a:off x="3814762" y="856973"/>
        <a:ext cx="3343274" cy="3546539"/>
      </dsp:txXfrm>
    </dsp:sp>
    <dsp:sp modelId="{56FE1084-0C61-C541-B850-B1C76B333344}">
      <dsp:nvSpPr>
        <dsp:cNvPr id="0" name=""/>
        <dsp:cNvSpPr/>
      </dsp:nvSpPr>
      <dsp:spPr>
        <a:xfrm>
          <a:off x="7626096" y="309773"/>
          <a:ext cx="3343274" cy="547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dirty="0"/>
            <a:t>Why It’s Critical:</a:t>
          </a:r>
          <a:endParaRPr lang="en-US" sz="1900" kern="1200" dirty="0"/>
        </a:p>
      </dsp:txBody>
      <dsp:txXfrm>
        <a:off x="7626096" y="309773"/>
        <a:ext cx="3343274" cy="547200"/>
      </dsp:txXfrm>
    </dsp:sp>
    <dsp:sp modelId="{3E8F1E04-4E03-BC4D-9FC4-BED62C2A7912}">
      <dsp:nvSpPr>
        <dsp:cNvPr id="0" name=""/>
        <dsp:cNvSpPr/>
      </dsp:nvSpPr>
      <dsp:spPr>
        <a:xfrm>
          <a:off x="7626096" y="856973"/>
          <a:ext cx="3343274" cy="354653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Directly undermines CyberArk’s </a:t>
          </a:r>
          <a:r>
            <a:rPr lang="en-US" sz="1900" b="1" kern="1200" dirty="0"/>
            <a:t>core value proposition</a:t>
          </a:r>
          <a:r>
            <a:rPr lang="en-US" sz="1900" kern="1200" dirty="0"/>
            <a:t>: secure and auditable privileged access</a:t>
          </a:r>
        </a:p>
        <a:p>
          <a:pPr marL="171450" lvl="1" indent="-171450" algn="l" defTabSz="844550">
            <a:lnSpc>
              <a:spcPct val="90000"/>
            </a:lnSpc>
            <a:spcBef>
              <a:spcPct val="0"/>
            </a:spcBef>
            <a:spcAft>
              <a:spcPct val="15000"/>
            </a:spcAft>
            <a:buChar char="•"/>
          </a:pPr>
          <a:r>
            <a:rPr lang="en-US" sz="1900" kern="1200" dirty="0"/>
            <a:t>Could lead to </a:t>
          </a:r>
          <a:r>
            <a:rPr lang="en-US" sz="1900" b="1" kern="1200" dirty="0"/>
            <a:t>high-profile customer breaches</a:t>
          </a:r>
          <a:r>
            <a:rPr lang="en-US" sz="1900" kern="1200" dirty="0"/>
            <a:t>, regulatory scrutiny, and </a:t>
          </a:r>
          <a:r>
            <a:rPr lang="en-US" sz="1900" b="1" kern="1200" dirty="0"/>
            <a:t>brand trust erosion</a:t>
          </a:r>
          <a:r>
            <a:rPr lang="en-US" sz="1900" kern="1200" dirty="0"/>
            <a:t>.</a:t>
          </a:r>
        </a:p>
        <a:p>
          <a:pPr marL="171450" lvl="1" indent="-171450" algn="l" defTabSz="844550">
            <a:lnSpc>
              <a:spcPct val="90000"/>
            </a:lnSpc>
            <a:spcBef>
              <a:spcPct val="0"/>
            </a:spcBef>
            <a:spcAft>
              <a:spcPct val="15000"/>
            </a:spcAft>
            <a:buChar char="•"/>
          </a:pPr>
          <a:r>
            <a:rPr lang="en-US" sz="1900" b="1" kern="1200" dirty="0"/>
            <a:t>Difficult to detect</a:t>
          </a:r>
          <a:r>
            <a:rPr lang="en-US" sz="1900" kern="1200" dirty="0"/>
            <a:t> without deep session integrity checks or behavioral anomaly detection.</a:t>
          </a:r>
        </a:p>
      </dsp:txBody>
      <dsp:txXfrm>
        <a:off x="7626096" y="856973"/>
        <a:ext cx="3343274" cy="3546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82BC0-3778-BC4B-93F6-D7D734336F39}">
      <dsp:nvSpPr>
        <dsp:cNvPr id="0" name=""/>
        <dsp:cNvSpPr/>
      </dsp:nvSpPr>
      <dsp:spPr>
        <a:xfrm>
          <a:off x="3476" y="46220"/>
          <a:ext cx="3389709" cy="633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 1. Identify</a:t>
          </a:r>
          <a:endParaRPr lang="en-US" sz="2200" kern="1200"/>
        </a:p>
      </dsp:txBody>
      <dsp:txXfrm>
        <a:off x="3476" y="46220"/>
        <a:ext cx="3389709" cy="633600"/>
      </dsp:txXfrm>
    </dsp:sp>
    <dsp:sp modelId="{7D9AE055-7BAF-F94F-A267-02189A0602FA}">
      <dsp:nvSpPr>
        <dsp:cNvPr id="0" name=""/>
        <dsp:cNvSpPr/>
      </dsp:nvSpPr>
      <dsp:spPr>
        <a:xfrm>
          <a:off x="3476" y="679820"/>
          <a:ext cx="3389709" cy="320067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Map and classify all PSM systems and privileged assets</a:t>
          </a:r>
        </a:p>
        <a:p>
          <a:pPr marL="228600" lvl="1" indent="-228600" algn="l" defTabSz="977900">
            <a:lnSpc>
              <a:spcPct val="90000"/>
            </a:lnSpc>
            <a:spcBef>
              <a:spcPct val="0"/>
            </a:spcBef>
            <a:spcAft>
              <a:spcPct val="15000"/>
            </a:spcAft>
            <a:buChar char="•"/>
          </a:pPr>
          <a:r>
            <a:rPr lang="en-US" sz="2200" kern="1200" dirty="0"/>
            <a:t>Evaluate risk exposure from CVE-2024-39708</a:t>
          </a:r>
        </a:p>
        <a:p>
          <a:pPr marL="228600" lvl="1" indent="-228600" algn="l" defTabSz="977900">
            <a:lnSpc>
              <a:spcPct val="90000"/>
            </a:lnSpc>
            <a:spcBef>
              <a:spcPct val="0"/>
            </a:spcBef>
            <a:spcAft>
              <a:spcPct val="15000"/>
            </a:spcAft>
            <a:buChar char="•"/>
          </a:pPr>
          <a:r>
            <a:rPr lang="en-US" sz="2200" kern="1200" dirty="0"/>
            <a:t>Analyze vendor and threat intelligence sources (e.g., dark web activity)</a:t>
          </a:r>
        </a:p>
      </dsp:txBody>
      <dsp:txXfrm>
        <a:off x="3476" y="679820"/>
        <a:ext cx="3389709" cy="3200670"/>
      </dsp:txXfrm>
    </dsp:sp>
    <dsp:sp modelId="{969FFF74-77C8-7142-AF86-E3FBA3D4353A}">
      <dsp:nvSpPr>
        <dsp:cNvPr id="0" name=""/>
        <dsp:cNvSpPr/>
      </dsp:nvSpPr>
      <dsp:spPr>
        <a:xfrm>
          <a:off x="3867745" y="46220"/>
          <a:ext cx="3389709" cy="633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 2. Protect</a:t>
          </a:r>
          <a:endParaRPr lang="en-US" sz="2200" kern="1200" dirty="0"/>
        </a:p>
      </dsp:txBody>
      <dsp:txXfrm>
        <a:off x="3867745" y="46220"/>
        <a:ext cx="3389709" cy="633600"/>
      </dsp:txXfrm>
    </dsp:sp>
    <dsp:sp modelId="{912FF56D-0BC9-D241-932E-9F790C4EAF19}">
      <dsp:nvSpPr>
        <dsp:cNvPr id="0" name=""/>
        <dsp:cNvSpPr/>
      </dsp:nvSpPr>
      <dsp:spPr>
        <a:xfrm>
          <a:off x="3867745" y="679820"/>
          <a:ext cx="3389709" cy="320067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Redesign session token validation to prevent hijacking</a:t>
          </a:r>
        </a:p>
        <a:p>
          <a:pPr marL="228600" lvl="1" indent="-228600" algn="l" defTabSz="977900">
            <a:lnSpc>
              <a:spcPct val="90000"/>
            </a:lnSpc>
            <a:spcBef>
              <a:spcPct val="0"/>
            </a:spcBef>
            <a:spcAft>
              <a:spcPct val="15000"/>
            </a:spcAft>
            <a:buChar char="•"/>
          </a:pPr>
          <a:r>
            <a:rPr lang="en-US" sz="2200" kern="1200" dirty="0"/>
            <a:t>Apply quantum-resistant entropy for future-proofing</a:t>
          </a:r>
        </a:p>
        <a:p>
          <a:pPr marL="228600" lvl="1" indent="-228600" algn="l" defTabSz="977900">
            <a:lnSpc>
              <a:spcPct val="90000"/>
            </a:lnSpc>
            <a:spcBef>
              <a:spcPct val="0"/>
            </a:spcBef>
            <a:spcAft>
              <a:spcPct val="15000"/>
            </a:spcAft>
            <a:buChar char="•"/>
          </a:pPr>
          <a:r>
            <a:rPr lang="en-US" sz="2200" kern="1200" dirty="0"/>
            <a:t>Enhance session monitoring and access control policies</a:t>
          </a:r>
        </a:p>
      </dsp:txBody>
      <dsp:txXfrm>
        <a:off x="3867745" y="679820"/>
        <a:ext cx="3389709" cy="3200670"/>
      </dsp:txXfrm>
    </dsp:sp>
    <dsp:sp modelId="{7EB2F6E9-16E5-AF4D-BD71-067FC81A545D}">
      <dsp:nvSpPr>
        <dsp:cNvPr id="0" name=""/>
        <dsp:cNvSpPr/>
      </dsp:nvSpPr>
      <dsp:spPr>
        <a:xfrm>
          <a:off x="7732014" y="46220"/>
          <a:ext cx="3389709" cy="633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dirty="0"/>
            <a:t>🔍 3. Detect</a:t>
          </a:r>
          <a:endParaRPr lang="en-US" sz="2200" kern="1200" dirty="0"/>
        </a:p>
      </dsp:txBody>
      <dsp:txXfrm>
        <a:off x="7732014" y="46220"/>
        <a:ext cx="3389709" cy="633600"/>
      </dsp:txXfrm>
    </dsp:sp>
    <dsp:sp modelId="{F8EE44D2-CEA3-634E-BABF-2043A0AF051B}">
      <dsp:nvSpPr>
        <dsp:cNvPr id="0" name=""/>
        <dsp:cNvSpPr/>
      </dsp:nvSpPr>
      <dsp:spPr>
        <a:xfrm>
          <a:off x="7732014" y="679820"/>
          <a:ext cx="3389709" cy="320067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Monitor for anomalies in session behavior and access patterns</a:t>
          </a:r>
        </a:p>
        <a:p>
          <a:pPr marL="228600" lvl="1" indent="-228600" algn="l" defTabSz="977900">
            <a:lnSpc>
              <a:spcPct val="90000"/>
            </a:lnSpc>
            <a:spcBef>
              <a:spcPct val="0"/>
            </a:spcBef>
            <a:spcAft>
              <a:spcPct val="15000"/>
            </a:spcAft>
            <a:buChar char="•"/>
          </a:pPr>
          <a:r>
            <a:rPr lang="en-US" sz="2200" kern="1200" dirty="0"/>
            <a:t>Leverage dark web intel and APT behavior tracking</a:t>
          </a:r>
        </a:p>
        <a:p>
          <a:pPr marL="228600" lvl="1" indent="-228600" algn="l" defTabSz="977900">
            <a:lnSpc>
              <a:spcPct val="90000"/>
            </a:lnSpc>
            <a:spcBef>
              <a:spcPct val="0"/>
            </a:spcBef>
            <a:spcAft>
              <a:spcPct val="15000"/>
            </a:spcAft>
            <a:buChar char="•"/>
          </a:pPr>
          <a:r>
            <a:rPr lang="en-US" sz="2200" kern="1200" dirty="0"/>
            <a:t>Integrate AI/ML into threat detection pipelines</a:t>
          </a:r>
        </a:p>
      </dsp:txBody>
      <dsp:txXfrm>
        <a:off x="7732014" y="679820"/>
        <a:ext cx="3389709" cy="3200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82BC0-3778-BC4B-93F6-D7D734336F39}">
      <dsp:nvSpPr>
        <dsp:cNvPr id="0" name=""/>
        <dsp:cNvSpPr/>
      </dsp:nvSpPr>
      <dsp:spPr>
        <a:xfrm>
          <a:off x="54" y="3695"/>
          <a:ext cx="5198640"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 4. Respond</a:t>
          </a:r>
          <a:endParaRPr lang="en-US" sz="2400" kern="1200" dirty="0"/>
        </a:p>
      </dsp:txBody>
      <dsp:txXfrm>
        <a:off x="54" y="3695"/>
        <a:ext cx="5198640" cy="691200"/>
      </dsp:txXfrm>
    </dsp:sp>
    <dsp:sp modelId="{7D9AE055-7BAF-F94F-A267-02189A0602FA}">
      <dsp:nvSpPr>
        <dsp:cNvPr id="0" name=""/>
        <dsp:cNvSpPr/>
      </dsp:nvSpPr>
      <dsp:spPr>
        <a:xfrm>
          <a:off x="54" y="694896"/>
          <a:ext cx="5198640" cy="32281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None/>
          </a:pPr>
          <a:r>
            <a:rPr lang="en-US" sz="2400" kern="1200" dirty="0"/>
            <a:t>• Activate emergency IR team and threat analysis workflows</a:t>
          </a:r>
        </a:p>
        <a:p>
          <a:pPr marL="228600" lvl="1" indent="-228600" algn="l" defTabSz="1066800">
            <a:lnSpc>
              <a:spcPct val="90000"/>
            </a:lnSpc>
            <a:spcBef>
              <a:spcPct val="0"/>
            </a:spcBef>
            <a:spcAft>
              <a:spcPct val="15000"/>
            </a:spcAft>
            <a:buNone/>
          </a:pPr>
          <a:r>
            <a:rPr lang="en-US" sz="2400" kern="1200" dirty="0"/>
            <a:t>• Engage bug bounty researcher and validate exploit</a:t>
          </a:r>
        </a:p>
        <a:p>
          <a:pPr marL="228600" lvl="1" indent="-228600" algn="l" defTabSz="1066800">
            <a:lnSpc>
              <a:spcPct val="90000"/>
            </a:lnSpc>
            <a:spcBef>
              <a:spcPct val="0"/>
            </a:spcBef>
            <a:spcAft>
              <a:spcPct val="15000"/>
            </a:spcAft>
            <a:buNone/>
          </a:pPr>
          <a:r>
            <a:rPr lang="en-US" sz="2400" kern="1200"/>
            <a:t>• </a:t>
          </a:r>
          <a:r>
            <a:rPr lang="en-US" sz="2400" kern="1200" dirty="0"/>
            <a:t>Quietly develop and test patch before public disclosure</a:t>
          </a:r>
        </a:p>
        <a:p>
          <a:pPr marL="228600" lvl="1" indent="-228600" algn="l" defTabSz="1066800">
            <a:lnSpc>
              <a:spcPct val="90000"/>
            </a:lnSpc>
            <a:spcBef>
              <a:spcPct val="0"/>
            </a:spcBef>
            <a:spcAft>
              <a:spcPct val="15000"/>
            </a:spcAft>
            <a:buChar char="•"/>
          </a:pPr>
          <a:r>
            <a:rPr lang="en-US" sz="2400" kern="1200" dirty="0"/>
            <a:t>Notify key customers under NDA; prep external comms plan</a:t>
          </a:r>
        </a:p>
      </dsp:txBody>
      <dsp:txXfrm>
        <a:off x="54" y="694896"/>
        <a:ext cx="5198640" cy="3228120"/>
      </dsp:txXfrm>
    </dsp:sp>
    <dsp:sp modelId="{CC324D38-E6EF-1D4C-93D1-92793FCF0861}">
      <dsp:nvSpPr>
        <dsp:cNvPr id="0" name=""/>
        <dsp:cNvSpPr/>
      </dsp:nvSpPr>
      <dsp:spPr>
        <a:xfrm>
          <a:off x="5926504" y="3695"/>
          <a:ext cx="5198640"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 5. Recover</a:t>
          </a:r>
          <a:endParaRPr lang="en-US" sz="2400" kern="1200" dirty="0"/>
        </a:p>
      </dsp:txBody>
      <dsp:txXfrm>
        <a:off x="5926504" y="3695"/>
        <a:ext cx="5198640" cy="691200"/>
      </dsp:txXfrm>
    </dsp:sp>
    <dsp:sp modelId="{CE097B04-E524-1540-B0A7-E8FED1F013F0}">
      <dsp:nvSpPr>
        <dsp:cNvPr id="0" name=""/>
        <dsp:cNvSpPr/>
      </dsp:nvSpPr>
      <dsp:spPr>
        <a:xfrm>
          <a:off x="5926504" y="694896"/>
          <a:ext cx="5198640" cy="322812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None/>
          </a:pPr>
          <a:r>
            <a:rPr lang="en-US" sz="2400" kern="1200" dirty="0"/>
            <a:t>• Publish public disclosure and support documentation</a:t>
          </a:r>
        </a:p>
        <a:p>
          <a:pPr marL="228600" lvl="1" indent="-228600" algn="l" defTabSz="1066800">
            <a:lnSpc>
              <a:spcPct val="90000"/>
            </a:lnSpc>
            <a:spcBef>
              <a:spcPct val="0"/>
            </a:spcBef>
            <a:spcAft>
              <a:spcPct val="15000"/>
            </a:spcAft>
            <a:buNone/>
          </a:pPr>
          <a:r>
            <a:rPr lang="en-US" sz="2400" kern="1200" dirty="0"/>
            <a:t>• Assist customers with patch rollout and mitigation</a:t>
          </a:r>
        </a:p>
        <a:p>
          <a:pPr marL="228600" lvl="1" indent="-228600" algn="l" defTabSz="1066800">
            <a:lnSpc>
              <a:spcPct val="90000"/>
            </a:lnSpc>
            <a:spcBef>
              <a:spcPct val="0"/>
            </a:spcBef>
            <a:spcAft>
              <a:spcPct val="15000"/>
            </a:spcAft>
            <a:buNone/>
          </a:pPr>
          <a:r>
            <a:rPr lang="en-US" sz="2400" kern="1200" dirty="0"/>
            <a:t>• Conduct post-incident review and implement lessons learned</a:t>
          </a:r>
        </a:p>
        <a:p>
          <a:pPr marL="228600" lvl="1" indent="-228600" algn="l" defTabSz="1066800">
            <a:lnSpc>
              <a:spcPct val="90000"/>
            </a:lnSpc>
            <a:spcBef>
              <a:spcPct val="0"/>
            </a:spcBef>
            <a:spcAft>
              <a:spcPct val="15000"/>
            </a:spcAft>
            <a:buChar char="•"/>
          </a:pPr>
          <a:r>
            <a:rPr lang="en-US" sz="2400" kern="1200" dirty="0"/>
            <a:t>Rebuild trust through transparency and industry leadership</a:t>
          </a:r>
        </a:p>
      </dsp:txBody>
      <dsp:txXfrm>
        <a:off x="5926504" y="694896"/>
        <a:ext cx="5198640" cy="3228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12788-5206-0F45-9D2E-2DF448AB3C03}">
      <dsp:nvSpPr>
        <dsp:cNvPr id="0" name=""/>
        <dsp:cNvSpPr/>
      </dsp:nvSpPr>
      <dsp:spPr>
        <a:xfrm>
          <a:off x="0" y="22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97DEC1-187F-5940-AD13-4C39AB12183A}">
      <dsp:nvSpPr>
        <dsp:cNvPr id="0" name=""/>
        <dsp:cNvSpPr/>
      </dsp:nvSpPr>
      <dsp:spPr>
        <a:xfrm>
          <a:off x="0" y="2269"/>
          <a:ext cx="10515600" cy="154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1. Deploy a Quantum Computer to Drive AI-Powered Security </a:t>
          </a:r>
          <a:r>
            <a:rPr lang="en-US" sz="2200" kern="1200" dirty="0"/>
            <a:t> </a:t>
          </a:r>
        </a:p>
        <a:p>
          <a:pPr marL="0" lvl="0" indent="0" algn="l" defTabSz="977900">
            <a:lnSpc>
              <a:spcPct val="90000"/>
            </a:lnSpc>
            <a:spcBef>
              <a:spcPct val="0"/>
            </a:spcBef>
            <a:spcAft>
              <a:spcPct val="35000"/>
            </a:spcAft>
            <a:buNone/>
          </a:pPr>
          <a:r>
            <a:rPr lang="en-US" sz="2200" kern="1200" dirty="0"/>
            <a:t>Acquire and operationalize a quantum computer to simulate advanced threats, train AI models, and enhance breach detection. Use it to rebuild trust post-zero-day exploit and lay the foundation for future-proof security.</a:t>
          </a:r>
        </a:p>
      </dsp:txBody>
      <dsp:txXfrm>
        <a:off x="0" y="2269"/>
        <a:ext cx="10515600" cy="1547886"/>
      </dsp:txXfrm>
    </dsp:sp>
    <dsp:sp modelId="{3FA259DE-E9C6-D34F-885E-009CAFA5B58A}">
      <dsp:nvSpPr>
        <dsp:cNvPr id="0" name=""/>
        <dsp:cNvSpPr/>
      </dsp:nvSpPr>
      <dsp:spPr>
        <a:xfrm>
          <a:off x="0" y="155015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E74CF-E874-F344-BC49-E189A4ADBE95}">
      <dsp:nvSpPr>
        <dsp:cNvPr id="0" name=""/>
        <dsp:cNvSpPr/>
      </dsp:nvSpPr>
      <dsp:spPr>
        <a:xfrm>
          <a:off x="0" y="1550156"/>
          <a:ext cx="10515600" cy="154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2. Integrate Quantum-Safe Cryptography Across All Systems </a:t>
          </a:r>
        </a:p>
        <a:p>
          <a:pPr marL="0" lvl="0" indent="0" algn="l" defTabSz="977900">
            <a:lnSpc>
              <a:spcPct val="90000"/>
            </a:lnSpc>
            <a:spcBef>
              <a:spcPct val="0"/>
            </a:spcBef>
            <a:spcAft>
              <a:spcPct val="35000"/>
            </a:spcAft>
            <a:buNone/>
          </a:pPr>
          <a:r>
            <a:rPr lang="en-US" sz="2200" kern="1200" dirty="0"/>
            <a:t>Embed post-quantum encryption (e.g. Kyber, SPHINCS+) into PAM, MFA, and cloud infrastructure. Protect machine identities, sessions, and secrets with quantum-resilient algorithms.</a:t>
          </a:r>
        </a:p>
      </dsp:txBody>
      <dsp:txXfrm>
        <a:off x="0" y="1550156"/>
        <a:ext cx="10515600" cy="1547886"/>
      </dsp:txXfrm>
    </dsp:sp>
    <dsp:sp modelId="{F864C89E-EDF2-ED4C-BF24-432C0C897C5F}">
      <dsp:nvSpPr>
        <dsp:cNvPr id="0" name=""/>
        <dsp:cNvSpPr/>
      </dsp:nvSpPr>
      <dsp:spPr>
        <a:xfrm>
          <a:off x="0" y="309804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93029-B5D3-C64A-8781-7250F78B5FCA}">
      <dsp:nvSpPr>
        <dsp:cNvPr id="0" name=""/>
        <dsp:cNvSpPr/>
      </dsp:nvSpPr>
      <dsp:spPr>
        <a:xfrm>
          <a:off x="0" y="3098043"/>
          <a:ext cx="10515600" cy="1547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dirty="0"/>
            <a:t>3. Establish CyberArk as the Industry Leader in Quantum-Enhanced Security </a:t>
          </a:r>
        </a:p>
        <a:p>
          <a:pPr marL="0" lvl="0" indent="0" algn="l" defTabSz="977900">
            <a:lnSpc>
              <a:spcPct val="90000"/>
            </a:lnSpc>
            <a:spcBef>
              <a:spcPct val="0"/>
            </a:spcBef>
            <a:spcAft>
              <a:spcPct val="35000"/>
            </a:spcAft>
            <a:buNone/>
          </a:pPr>
          <a:r>
            <a:rPr lang="en-US" sz="2200" kern="1200" dirty="0"/>
            <a:t>Lead global standards, form strategic partnerships, and publish cutting-edge research. Build quantum-first features into every product and set the benchmark for future cybersecurity.</a:t>
          </a:r>
        </a:p>
      </dsp:txBody>
      <dsp:txXfrm>
        <a:off x="0" y="3098043"/>
        <a:ext cx="10515600" cy="15478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7BAE2-FF96-AB4D-891C-630E9584B38E}">
      <dsp:nvSpPr>
        <dsp:cNvPr id="0" name=""/>
        <dsp:cNvSpPr/>
      </dsp:nvSpPr>
      <dsp:spPr>
        <a:xfrm>
          <a:off x="0" y="242244"/>
          <a:ext cx="10515600" cy="144494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 Should CyberArk covertly work on a fix and release a patch before disclosure?</a:t>
          </a:r>
          <a:endParaRPr lang="en-US" sz="3500" kern="1200" dirty="0"/>
        </a:p>
      </dsp:txBody>
      <dsp:txXfrm>
        <a:off x="70537" y="312781"/>
        <a:ext cx="10374526" cy="1303875"/>
      </dsp:txXfrm>
    </dsp:sp>
    <dsp:sp modelId="{99CB4CBB-23F7-0847-8D28-B50FADAB2D59}">
      <dsp:nvSpPr>
        <dsp:cNvPr id="0" name=""/>
        <dsp:cNvSpPr/>
      </dsp:nvSpPr>
      <dsp:spPr>
        <a:xfrm>
          <a:off x="0" y="1687194"/>
          <a:ext cx="10515600"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None/>
          </a:pPr>
          <a:r>
            <a:rPr lang="en-US" sz="2400" b="1" kern="1200" dirty="0"/>
            <a:t>Yes – Patch First, Disclosure After</a:t>
          </a:r>
          <a:endParaRPr lang="en-US" sz="2400" kern="1200" dirty="0"/>
        </a:p>
        <a:p>
          <a:pPr marL="457200" lvl="2" indent="-228600" algn="l" defTabSz="933450">
            <a:lnSpc>
              <a:spcPct val="90000"/>
            </a:lnSpc>
            <a:spcBef>
              <a:spcPct val="0"/>
            </a:spcBef>
            <a:spcAft>
              <a:spcPct val="20000"/>
            </a:spcAft>
            <a:buChar char="•"/>
          </a:pPr>
          <a:r>
            <a:rPr lang="en-US" sz="2100" kern="1200" dirty="0"/>
            <a:t>Immediate public disclosure without a patch could </a:t>
          </a:r>
          <a:r>
            <a:rPr lang="en-US" sz="2100" b="1" kern="1200" dirty="0"/>
            <a:t>accelerate exploitation</a:t>
          </a:r>
          <a:r>
            <a:rPr lang="en-US" sz="2100" kern="1200" dirty="0"/>
            <a:t> by threat actors.</a:t>
          </a:r>
        </a:p>
        <a:p>
          <a:pPr marL="457200" lvl="2" indent="-228600" algn="l" defTabSz="933450">
            <a:lnSpc>
              <a:spcPct val="90000"/>
            </a:lnSpc>
            <a:spcBef>
              <a:spcPct val="0"/>
            </a:spcBef>
            <a:spcAft>
              <a:spcPct val="20000"/>
            </a:spcAft>
            <a:buChar char="•"/>
          </a:pPr>
          <a:r>
            <a:rPr lang="en-US" sz="2100" kern="1200" dirty="0"/>
            <a:t>Covert development allows CyberArk to act swiftly while minimizing risk to customers.</a:t>
          </a:r>
        </a:p>
        <a:p>
          <a:pPr marL="457200" lvl="2" indent="-228600" algn="l" defTabSz="933450">
            <a:lnSpc>
              <a:spcPct val="90000"/>
            </a:lnSpc>
            <a:spcBef>
              <a:spcPct val="0"/>
            </a:spcBef>
            <a:spcAft>
              <a:spcPct val="20000"/>
            </a:spcAft>
            <a:buChar char="•"/>
          </a:pPr>
          <a:r>
            <a:rPr lang="en-US" sz="2100" kern="1200" dirty="0"/>
            <a:t>Early communication to select customers (under NDA) ensures </a:t>
          </a:r>
          <a:r>
            <a:rPr lang="en-US" sz="2100" b="1" kern="1200" dirty="0"/>
            <a:t>tiered protection</a:t>
          </a:r>
          <a:r>
            <a:rPr lang="en-US" sz="2100" kern="1200" dirty="0"/>
            <a:t> without mass panic.</a:t>
          </a:r>
        </a:p>
      </dsp:txBody>
      <dsp:txXfrm>
        <a:off x="0" y="1687194"/>
        <a:ext cx="10515600" cy="2421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7BAE2-FF96-AB4D-891C-630E9584B38E}">
      <dsp:nvSpPr>
        <dsp:cNvPr id="0" name=""/>
        <dsp:cNvSpPr/>
      </dsp:nvSpPr>
      <dsp:spPr>
        <a:xfrm>
          <a:off x="0" y="174969"/>
          <a:ext cx="10515600" cy="144494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 How does CyberArk balance transparency and corporate responsibility?</a:t>
          </a:r>
          <a:endParaRPr lang="en-US" sz="3500" kern="1200" dirty="0"/>
        </a:p>
      </dsp:txBody>
      <dsp:txXfrm>
        <a:off x="70537" y="245506"/>
        <a:ext cx="10374526" cy="1303875"/>
      </dsp:txXfrm>
    </dsp:sp>
    <dsp:sp modelId="{99CB4CBB-23F7-0847-8D28-B50FADAB2D59}">
      <dsp:nvSpPr>
        <dsp:cNvPr id="0" name=""/>
        <dsp:cNvSpPr/>
      </dsp:nvSpPr>
      <dsp:spPr>
        <a:xfrm>
          <a:off x="0" y="1619918"/>
          <a:ext cx="10515600" cy="255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None/>
          </a:pPr>
          <a:r>
            <a:rPr lang="en-US" sz="2400" b="1" kern="1200" dirty="0"/>
            <a:t>Balanced, Phased Transparency Approach</a:t>
          </a:r>
          <a:endParaRPr lang="en-US" sz="2400" kern="1200" dirty="0"/>
        </a:p>
        <a:p>
          <a:pPr marL="457200" lvl="2" indent="-228600" algn="l" defTabSz="933450">
            <a:lnSpc>
              <a:spcPct val="90000"/>
            </a:lnSpc>
            <a:spcBef>
              <a:spcPct val="0"/>
            </a:spcBef>
            <a:spcAft>
              <a:spcPct val="20000"/>
            </a:spcAft>
            <a:buFont typeface="Arial" panose="020B0604020202020204" pitchFamily="34" charset="0"/>
            <a:buChar char="•"/>
          </a:pPr>
          <a:r>
            <a:rPr lang="en-US" sz="2100" b="1" kern="1200" dirty="0"/>
            <a:t>Short-term confidentiality</a:t>
          </a:r>
          <a:r>
            <a:rPr lang="en-US" sz="2100" kern="1200" dirty="0"/>
            <a:t> protects customers until a fix is available.</a:t>
          </a:r>
        </a:p>
        <a:p>
          <a:pPr marL="457200" lvl="2" indent="-228600" algn="l" defTabSz="933450">
            <a:lnSpc>
              <a:spcPct val="90000"/>
            </a:lnSpc>
            <a:spcBef>
              <a:spcPct val="0"/>
            </a:spcBef>
            <a:spcAft>
              <a:spcPct val="20000"/>
            </a:spcAft>
            <a:buChar char="•"/>
          </a:pPr>
          <a:r>
            <a:rPr lang="en-US" sz="2100" kern="1200" dirty="0"/>
            <a:t>Once the patch is ready, CyberArk will:</a:t>
          </a:r>
        </a:p>
        <a:p>
          <a:pPr marL="685800" lvl="3" indent="-228600" algn="l" defTabSz="933450">
            <a:lnSpc>
              <a:spcPct val="90000"/>
            </a:lnSpc>
            <a:spcBef>
              <a:spcPct val="0"/>
            </a:spcBef>
            <a:spcAft>
              <a:spcPct val="20000"/>
            </a:spcAft>
            <a:buChar char="•"/>
          </a:pPr>
          <a:r>
            <a:rPr lang="en-US" sz="2100" kern="1200" dirty="0"/>
            <a:t>Publicly disclose the exploit, timeline, and mitigation strategy.</a:t>
          </a:r>
        </a:p>
        <a:p>
          <a:pPr marL="685800" lvl="3" indent="-228600" algn="l" defTabSz="933450">
            <a:lnSpc>
              <a:spcPct val="90000"/>
            </a:lnSpc>
            <a:spcBef>
              <a:spcPct val="0"/>
            </a:spcBef>
            <a:spcAft>
              <a:spcPct val="20000"/>
            </a:spcAft>
            <a:buChar char="•"/>
          </a:pPr>
          <a:r>
            <a:rPr lang="en-US" sz="2100" kern="1200" dirty="0"/>
            <a:t>Offer technical support and transparent FAQs.</a:t>
          </a:r>
        </a:p>
        <a:p>
          <a:pPr marL="228600" lvl="1" indent="-228600" algn="l" defTabSz="933450">
            <a:lnSpc>
              <a:spcPct val="90000"/>
            </a:lnSpc>
            <a:spcBef>
              <a:spcPct val="0"/>
            </a:spcBef>
            <a:spcAft>
              <a:spcPct val="20000"/>
            </a:spcAft>
            <a:buChar char="•"/>
          </a:pPr>
          <a:r>
            <a:rPr lang="en-US" sz="2100" b="1" kern="1200" dirty="0"/>
            <a:t>Outcome</a:t>
          </a:r>
          <a:r>
            <a:rPr lang="en-US" sz="2100" kern="1200" dirty="0"/>
            <a:t>: Preserves trust while demonstrating leadership in responsible vulnerability handling</a:t>
          </a:r>
        </a:p>
      </dsp:txBody>
      <dsp:txXfrm>
        <a:off x="0" y="1619918"/>
        <a:ext cx="10515600" cy="2556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82ECC-312B-6242-85DD-BE6416345FE9}">
      <dsp:nvSpPr>
        <dsp:cNvPr id="0" name=""/>
        <dsp:cNvSpPr/>
      </dsp:nvSpPr>
      <dsp:spPr>
        <a:xfrm>
          <a:off x="0" y="0"/>
          <a:ext cx="10515600" cy="143561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t>❓ Should CyberArk involve government or intelligence agencies?</a:t>
          </a:r>
          <a:endParaRPr lang="en-US" sz="3500" kern="1200" dirty="0"/>
        </a:p>
      </dsp:txBody>
      <dsp:txXfrm>
        <a:off x="70081" y="70081"/>
        <a:ext cx="10375438" cy="1295452"/>
      </dsp:txXfrm>
    </dsp:sp>
    <dsp:sp modelId="{A171EE4F-34A5-054C-81B9-CF992988F22F}">
      <dsp:nvSpPr>
        <dsp:cNvPr id="0" name=""/>
        <dsp:cNvSpPr/>
      </dsp:nvSpPr>
      <dsp:spPr>
        <a:xfrm>
          <a:off x="0" y="1444476"/>
          <a:ext cx="10515600" cy="28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None/>
          </a:pPr>
          <a:r>
            <a:rPr lang="en-US" sz="2400" b="1" kern="1200" dirty="0"/>
            <a:t>Limited, Strategic Cooperation – No Operational Control</a:t>
          </a:r>
          <a:endParaRPr lang="en-US" sz="2400" kern="1200" dirty="0"/>
        </a:p>
        <a:p>
          <a:pPr marL="457200" lvl="2" indent="-228600" algn="l" defTabSz="933450">
            <a:lnSpc>
              <a:spcPct val="90000"/>
            </a:lnSpc>
            <a:spcBef>
              <a:spcPct val="0"/>
            </a:spcBef>
            <a:spcAft>
              <a:spcPct val="20000"/>
            </a:spcAft>
            <a:buChar char="•"/>
          </a:pPr>
          <a:r>
            <a:rPr lang="en-US" sz="2100" kern="1200" dirty="0"/>
            <a:t>Quietly consult trusted national cybersecurity agencies (e.g., Israel CERT, CISA) to:</a:t>
          </a:r>
        </a:p>
        <a:p>
          <a:pPr marL="685800" lvl="3" indent="-228600" algn="l" defTabSz="933450">
            <a:lnSpc>
              <a:spcPct val="90000"/>
            </a:lnSpc>
            <a:spcBef>
              <a:spcPct val="0"/>
            </a:spcBef>
            <a:spcAft>
              <a:spcPct val="20000"/>
            </a:spcAft>
            <a:buChar char="•"/>
          </a:pPr>
          <a:r>
            <a:rPr lang="en-US" sz="2100" kern="1200" dirty="0"/>
            <a:t>Share threat intelligence</a:t>
          </a:r>
        </a:p>
        <a:p>
          <a:pPr marL="685800" lvl="3" indent="-228600" algn="l" defTabSz="933450">
            <a:lnSpc>
              <a:spcPct val="90000"/>
            </a:lnSpc>
            <a:spcBef>
              <a:spcPct val="0"/>
            </a:spcBef>
            <a:spcAft>
              <a:spcPct val="20000"/>
            </a:spcAft>
            <a:buChar char="•"/>
          </a:pPr>
          <a:r>
            <a:rPr lang="en-US" sz="2100" kern="1200" dirty="0"/>
            <a:t>Validate scope of threat</a:t>
          </a:r>
        </a:p>
        <a:p>
          <a:pPr marL="685800" lvl="3" indent="-228600" algn="l" defTabSz="933450">
            <a:lnSpc>
              <a:spcPct val="90000"/>
            </a:lnSpc>
            <a:spcBef>
              <a:spcPct val="0"/>
            </a:spcBef>
            <a:spcAft>
              <a:spcPct val="20000"/>
            </a:spcAft>
            <a:buChar char="•"/>
          </a:pPr>
          <a:r>
            <a:rPr lang="en-US" sz="2100" kern="1200" dirty="0"/>
            <a:t>Monitor potential state-level misuse</a:t>
          </a:r>
        </a:p>
        <a:p>
          <a:pPr marL="685800" lvl="3" indent="-228600" algn="l" defTabSz="933450">
            <a:lnSpc>
              <a:spcPct val="90000"/>
            </a:lnSpc>
            <a:spcBef>
              <a:spcPct val="0"/>
            </a:spcBef>
            <a:spcAft>
              <a:spcPct val="20000"/>
            </a:spcAft>
            <a:buChar char="•"/>
          </a:pPr>
          <a:r>
            <a:rPr lang="en-US" sz="2100" kern="1200" dirty="0"/>
            <a:t>Avoid turning over operational control or exploit samples unless legally mandated</a:t>
          </a:r>
        </a:p>
        <a:p>
          <a:pPr marL="457200" lvl="2" indent="-228600" algn="l" defTabSz="933450">
            <a:lnSpc>
              <a:spcPct val="90000"/>
            </a:lnSpc>
            <a:spcBef>
              <a:spcPct val="0"/>
            </a:spcBef>
            <a:spcAft>
              <a:spcPct val="20000"/>
            </a:spcAft>
            <a:buChar char="•"/>
          </a:pPr>
          <a:r>
            <a:rPr lang="en-US" sz="2100" kern="1200" dirty="0"/>
            <a:t>Maintain </a:t>
          </a:r>
          <a:r>
            <a:rPr lang="en-US" sz="2100" b="1" kern="1200" dirty="0"/>
            <a:t>private sector autonomy</a:t>
          </a:r>
          <a:r>
            <a:rPr lang="en-US" sz="2100" kern="1200" dirty="0"/>
            <a:t> while benefiting from global defense intelligence.</a:t>
          </a:r>
        </a:p>
      </dsp:txBody>
      <dsp:txXfrm>
        <a:off x="0" y="1444476"/>
        <a:ext cx="10515600" cy="2898000"/>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F6805-333E-4AB2-8291-64BD83BA472C}" type="datetimeFigureOut">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21EE9-F22E-48DF-BA7E-EFC3207B8385}" type="slidenum">
              <a:t>‹#›</a:t>
            </a:fld>
            <a:endParaRPr lang="en-US"/>
          </a:p>
        </p:txBody>
      </p:sp>
    </p:spTree>
    <p:extLst>
      <p:ext uri="{BB962C8B-B14F-4D97-AF65-F5344CB8AC3E}">
        <p14:creationId xmlns:p14="http://schemas.microsoft.com/office/powerpoint/2010/main" val="110680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1</a:t>
            </a:fld>
            <a:endParaRPr lang="en-US"/>
          </a:p>
        </p:txBody>
      </p:sp>
    </p:spTree>
    <p:extLst>
      <p:ext uri="{BB962C8B-B14F-4D97-AF65-F5344CB8AC3E}">
        <p14:creationId xmlns:p14="http://schemas.microsoft.com/office/powerpoint/2010/main" val="2883743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jon</a:t>
            </a:r>
            <a:r>
              <a:rPr lang="en-US" dirty="0"/>
              <a:t> no lets move </a:t>
            </a:r>
            <a:r>
              <a:rPr lang="en-US" dirty="0" err="1"/>
              <a:t>foward</a:t>
            </a:r>
            <a:r>
              <a:rPr lang="en-US" dirty="0"/>
              <a:t> and analyze the zero day exploit that was discovered In </a:t>
            </a:r>
            <a:r>
              <a:rPr lang="en-US" dirty="0" err="1"/>
              <a:t>cyberarks</a:t>
            </a:r>
            <a:r>
              <a:rPr lang="en-US" dirty="0"/>
              <a:t> PAM systems </a:t>
            </a:r>
          </a:p>
        </p:txBody>
      </p:sp>
      <p:sp>
        <p:nvSpPr>
          <p:cNvPr id="4" name="Slide Number Placeholder 3"/>
          <p:cNvSpPr>
            <a:spLocks noGrp="1"/>
          </p:cNvSpPr>
          <p:nvPr>
            <p:ph type="sldNum" sz="quarter" idx="5"/>
          </p:nvPr>
        </p:nvSpPr>
        <p:spPr/>
        <p:txBody>
          <a:bodyPr/>
          <a:lstStyle/>
          <a:p>
            <a:fld id="{C6521EE9-F22E-48DF-BA7E-EFC3207B8385}" type="slidenum">
              <a:rPr lang="en-US" smtClean="0"/>
              <a:t>12</a:t>
            </a:fld>
            <a:endParaRPr lang="en-US"/>
          </a:p>
        </p:txBody>
      </p:sp>
    </p:spTree>
    <p:extLst>
      <p:ext uri="{BB962C8B-B14F-4D97-AF65-F5344CB8AC3E}">
        <p14:creationId xmlns:p14="http://schemas.microsoft.com/office/powerpoint/2010/main" val="388533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A recent zero-day exploit has emerged: session token hijacking within PAM systems. This vulnerability allows attackers to hijack authenticated sessions, bypassing traditional security layers. Our analysis shows that if left unaddressed, this could cost CyberArk and its clients up to $40 million per breach in financial, regulatory, and reputational damage.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We acted swiftly by activating our Zero-Day Vulnerability Response Plan. Internally, we launched secure containment efforts, developed patches, and ran forensics on affected systems. Externally, we prepared mitigation playbooks for customers.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**Ethical Dilemma &amp; Disclosure Strategy**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This event presented a major ethical decision: Should we disclose the vulnerability immediately and risk tipping off attackers? Or work on a fix quietly and inform clients after a solution is ready? Our answer is a hybrid approach:</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1. Covert response and patch development.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2. Early notification to key partners under NDA.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3. Public disclosure after patch deployment.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US" sz="18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4. Discreet collaboration with government agencies such as DHS and CISA to monitor threat movement while preserving customer privacy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13</a:t>
            </a:fld>
            <a:endParaRPr lang="en-US"/>
          </a:p>
        </p:txBody>
      </p:sp>
    </p:spTree>
    <p:extLst>
      <p:ext uri="{BB962C8B-B14F-4D97-AF65-F5344CB8AC3E}">
        <p14:creationId xmlns:p14="http://schemas.microsoft.com/office/powerpoint/2010/main" val="2872850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effectively manage the CVE-2024-39708 zero-day exploit, our response was structured around the five core functions of the </a:t>
            </a:r>
            <a:r>
              <a:rPr lang="en-US" b="1" dirty="0"/>
              <a:t>NIST Cybersecurity Framework (CSF)</a:t>
            </a:r>
            <a:r>
              <a:rPr lang="en-US" dirty="0"/>
              <a:t> — </a:t>
            </a:r>
            <a:r>
              <a:rPr lang="en-US" i="1" dirty="0"/>
              <a:t>Identify, Protect, Detect, Respond, and Recover</a:t>
            </a:r>
            <a:r>
              <a:rPr lang="en-US" dirty="0"/>
              <a:t>. This provided a clear, actionable methodology that enabled us to mitigate risk with speed, precision, and long-term resilience.</a:t>
            </a:r>
          </a:p>
          <a:p>
            <a:pPr>
              <a:buNone/>
            </a:pPr>
            <a:r>
              <a:rPr lang="en-US" dirty="0"/>
              <a:t>• </a:t>
            </a:r>
            <a:r>
              <a:rPr lang="en-US" b="1" dirty="0"/>
              <a:t>Identify</a:t>
            </a:r>
            <a:r>
              <a:rPr lang="en-US" dirty="0"/>
              <a:t>: We conducted a </a:t>
            </a:r>
            <a:r>
              <a:rPr lang="en-US" b="1" dirty="0"/>
              <a:t>comprehensive system-wide risk assessment</a:t>
            </a:r>
            <a:r>
              <a:rPr lang="en-US" dirty="0"/>
              <a:t> across all privileged access points and identity layers. This included evaluating asset vulnerabilities, third-party integrations, and potential attack vectors within customer environments. Our team mapped out exposure levels based on session token flow and access patterns, enabling rapid prioritization of high-risk systems.</a:t>
            </a:r>
          </a:p>
          <a:p>
            <a:pPr>
              <a:buNone/>
            </a:pPr>
            <a:r>
              <a:rPr lang="en-US" dirty="0"/>
              <a:t>• </a:t>
            </a:r>
            <a:r>
              <a:rPr lang="en-US" b="1" dirty="0"/>
              <a:t>Protect</a:t>
            </a:r>
            <a:r>
              <a:rPr lang="en-US" dirty="0"/>
              <a:t>: We implemented </a:t>
            </a:r>
            <a:r>
              <a:rPr lang="en-US" b="1" dirty="0"/>
              <a:t>urgent updates to session token encryption</a:t>
            </a:r>
            <a:r>
              <a:rPr lang="en-US" dirty="0"/>
              <a:t> within the Privileged Access Management (PAM) architecture. Security policies were tightened, multi-factor authentication was enforced for all elevated accounts, and temporary session expiry thresholds were reduced. Simultaneously, customers were issued detailed guidance to harden PAM configurations across hybrid environments.</a:t>
            </a:r>
          </a:p>
          <a:p>
            <a:pPr>
              <a:buNone/>
            </a:pPr>
            <a:r>
              <a:rPr lang="en-US" dirty="0"/>
              <a:t>• </a:t>
            </a:r>
            <a:r>
              <a:rPr lang="en-US" b="1" dirty="0"/>
              <a:t>Detect</a:t>
            </a:r>
            <a:r>
              <a:rPr lang="en-US" dirty="0"/>
              <a:t>: Leveraging </a:t>
            </a:r>
            <a:r>
              <a:rPr lang="en-US" b="1" dirty="0"/>
              <a:t>AI-driven behavioral analytics</a:t>
            </a:r>
            <a:r>
              <a:rPr lang="en-US" dirty="0"/>
              <a:t> and advanced SIEM integration, we identified </a:t>
            </a:r>
            <a:r>
              <a:rPr lang="en-US" b="1" dirty="0"/>
              <a:t>anomalous session activities and unauthorized token replay attempts</a:t>
            </a:r>
            <a:r>
              <a:rPr lang="en-US" dirty="0"/>
              <a:t> across the infrastructure. These tools enabled early detection of lateral movement attempts and highlighted potentially compromised endpoints in real-time.</a:t>
            </a:r>
          </a:p>
          <a:p>
            <a:pPr>
              <a:buNone/>
            </a:pPr>
            <a:r>
              <a:rPr lang="en-US" dirty="0"/>
              <a:t>• </a:t>
            </a:r>
            <a:r>
              <a:rPr lang="en-US" b="1" dirty="0"/>
              <a:t>Respond</a:t>
            </a:r>
            <a:r>
              <a:rPr lang="en-US" dirty="0"/>
              <a:t>: Our </a:t>
            </a:r>
            <a:r>
              <a:rPr lang="en-US" b="1" dirty="0"/>
              <a:t>incident response task force</a:t>
            </a:r>
            <a:r>
              <a:rPr lang="en-US" dirty="0"/>
              <a:t> was immediately activated, including cross-functional teams from cybersecurity, engineering, legal, and client relations. Containment protocols were executed across affected systems, threat intelligence sharing was initiated with global partners, and a direct communication channel was opened with impacted clients. We also worked with internal red teams to simulate further exploit paths and preempt escalation.</a:t>
            </a:r>
          </a:p>
          <a:p>
            <a:pPr>
              <a:buNone/>
            </a:pPr>
            <a:r>
              <a:rPr lang="en-US" dirty="0"/>
              <a:t>• </a:t>
            </a:r>
            <a:r>
              <a:rPr lang="en-US" b="1" dirty="0"/>
              <a:t>Recover</a:t>
            </a:r>
            <a:r>
              <a:rPr lang="en-US" dirty="0"/>
              <a:t>: Post-incident, we established </a:t>
            </a:r>
            <a:r>
              <a:rPr lang="en-US" b="1" dirty="0"/>
              <a:t>continuous monitoring</a:t>
            </a:r>
            <a:r>
              <a:rPr lang="en-US" dirty="0"/>
              <a:t> of patched systems and enforced </a:t>
            </a:r>
            <a:r>
              <a:rPr lang="en-US" b="1" dirty="0"/>
              <a:t>audit logging for all PAM activity</a:t>
            </a:r>
            <a:r>
              <a:rPr lang="en-US" dirty="0"/>
              <a:t>. Affected client integrations were reviewed and revalidated to ensure integrity. Lessons learned were compiled into a formal after-action report, and we launched a roadmap for enhanced PAM resilience, including future-proofing strategies against session token hijacking.</a:t>
            </a:r>
          </a:p>
          <a:p>
            <a:pPr>
              <a:buNone/>
            </a:pPr>
            <a:r>
              <a:rPr lang="en-US" b="1" dirty="0"/>
              <a:t>Why This Approach Worked</a:t>
            </a:r>
            <a:endParaRPr lang="en-US" dirty="0"/>
          </a:p>
          <a:p>
            <a:pPr>
              <a:buNone/>
            </a:pPr>
            <a:br>
              <a:rPr lang="en-US" dirty="0"/>
            </a:br>
            <a:endParaRPr lang="en-US" dirty="0"/>
          </a:p>
          <a:p>
            <a:r>
              <a:rPr lang="en-US" dirty="0"/>
              <a:t>This structured, NIST-aligned strategy enabled us to not only contain the exploit but also </a:t>
            </a:r>
            <a:r>
              <a:rPr lang="en-US" b="1" dirty="0"/>
              <a:t>strengthen our overall security posture</a:t>
            </a:r>
            <a:r>
              <a:rPr lang="en-US" dirty="0"/>
              <a:t>. By embedding threat intelligence, automation, and governance throughout the lifecycle of our response, we ensured clarity in decision-making and minimized business disruption for both CyberArk and our customers.</a:t>
            </a:r>
          </a:p>
          <a:p>
            <a:pPr marL="0" marR="0">
              <a:lnSpc>
                <a:spcPct val="115000"/>
              </a:lnSpc>
              <a:spcAft>
                <a:spcPts val="800"/>
              </a:spcAft>
              <a:buNone/>
            </a:pPr>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14</a:t>
            </a:fld>
            <a:endParaRPr lang="en-US"/>
          </a:p>
        </p:txBody>
      </p:sp>
    </p:spTree>
    <p:extLst>
      <p:ext uri="{BB962C8B-B14F-4D97-AF65-F5344CB8AC3E}">
        <p14:creationId xmlns:p14="http://schemas.microsoft.com/office/powerpoint/2010/main" val="1272111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a:t>
            </a:r>
            <a:r>
              <a:rPr lang="en-US" b="1" dirty="0"/>
              <a:t>Respond</a:t>
            </a:r>
            <a:r>
              <a:rPr lang="en-US" dirty="0"/>
              <a:t>: Our </a:t>
            </a:r>
            <a:r>
              <a:rPr lang="en-US" b="1" dirty="0"/>
              <a:t>incident response task force</a:t>
            </a:r>
            <a:r>
              <a:rPr lang="en-US" dirty="0"/>
              <a:t> was immediately activated, including cross-functional teams from cybersecurity, engineering, legal, and client relations. Containment protocols were executed across affected systems, threat intelligence sharing was initiated with global partners, and a direct communication channel was opened with impacted clients. We also worked with internal red teams to simulate further exploit paths and preempt escalation.</a:t>
            </a:r>
          </a:p>
          <a:p>
            <a:pPr>
              <a:buNone/>
            </a:pPr>
            <a:r>
              <a:rPr lang="en-US" dirty="0"/>
              <a:t>• </a:t>
            </a:r>
            <a:r>
              <a:rPr lang="en-US" b="1" dirty="0"/>
              <a:t>Recover</a:t>
            </a:r>
            <a:r>
              <a:rPr lang="en-US" dirty="0"/>
              <a:t>: Post-incident, we established </a:t>
            </a:r>
            <a:r>
              <a:rPr lang="en-US" b="1" dirty="0"/>
              <a:t>continuous monitoring</a:t>
            </a:r>
            <a:r>
              <a:rPr lang="en-US" dirty="0"/>
              <a:t> of patched systems and enforced </a:t>
            </a:r>
            <a:r>
              <a:rPr lang="en-US" b="1" dirty="0"/>
              <a:t>audit logging for all PAM activity</a:t>
            </a:r>
            <a:r>
              <a:rPr lang="en-US" dirty="0"/>
              <a:t>. Affected client integrations were reviewed and revalidated to ensure integrity. Lessons learned were compiled into a formal after-action report, and we launched a roadmap for enhanced PAM resilience, including future-proofing strategies against session token hijacking.</a:t>
            </a:r>
          </a:p>
          <a:p>
            <a:pPr>
              <a:buNone/>
            </a:pPr>
            <a:r>
              <a:rPr lang="en-US" b="1" dirty="0"/>
              <a:t>Why This Approach Worked</a:t>
            </a:r>
            <a:endParaRPr lang="en-US" dirty="0"/>
          </a:p>
          <a:p>
            <a:pPr>
              <a:buNone/>
            </a:pPr>
            <a:br>
              <a:rPr lang="en-US" dirty="0"/>
            </a:br>
            <a:endParaRPr lang="en-US" dirty="0"/>
          </a:p>
          <a:p>
            <a:r>
              <a:rPr lang="en-US" dirty="0"/>
              <a:t>This structured, NIST-aligned strategy enabled us to not only contain the exploit but also </a:t>
            </a:r>
            <a:r>
              <a:rPr lang="en-US" b="1" dirty="0"/>
              <a:t>strengthen our overall security posture</a:t>
            </a:r>
            <a:r>
              <a:rPr lang="en-US" dirty="0"/>
              <a:t>. By embedding threat intelligence, automation, and governance throughout the lifecycle of our response, we ensured clarity in decision-making and minimized business disruption for both CyberArk and our customers.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"Having addressed our technical and strategic response to this incident, I'll now hand it over to Chinyere, who will cover our compliance with relevant laws and regulations."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15</a:t>
            </a:fld>
            <a:endParaRPr lang="en-US"/>
          </a:p>
        </p:txBody>
      </p:sp>
    </p:spTree>
    <p:extLst>
      <p:ext uri="{BB962C8B-B14F-4D97-AF65-F5344CB8AC3E}">
        <p14:creationId xmlns:p14="http://schemas.microsoft.com/office/powerpoint/2010/main" val="1199915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DD2-D311-DD9B-65E4-4A4F9685F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5EF9A-4C4A-9528-5325-5734B2BD7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6EC9E-7E72-8C29-8CAB-5D1F32089A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A03AC6-4B4A-57B8-4163-F9266A869478}"/>
              </a:ext>
            </a:extLst>
          </p:cNvPr>
          <p:cNvSpPr>
            <a:spLocks noGrp="1"/>
          </p:cNvSpPr>
          <p:nvPr>
            <p:ph type="sldNum" sz="quarter" idx="5"/>
          </p:nvPr>
        </p:nvSpPr>
        <p:spPr/>
        <p:txBody>
          <a:bodyPr/>
          <a:lstStyle/>
          <a:p>
            <a:fld id="{C6521EE9-F22E-48DF-BA7E-EFC3207B8385}" type="slidenum">
              <a:rPr lang="en-US" smtClean="0"/>
              <a:t>23</a:t>
            </a:fld>
            <a:endParaRPr lang="en-US"/>
          </a:p>
        </p:txBody>
      </p:sp>
    </p:spTree>
    <p:extLst>
      <p:ext uri="{BB962C8B-B14F-4D97-AF65-F5344CB8AC3E}">
        <p14:creationId xmlns:p14="http://schemas.microsoft.com/office/powerpoint/2010/main" val="3318643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1C45-9FD5-D565-A5A4-083464A7E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585EE-7887-52EC-2276-810ECF4AC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68E19-E5B4-0568-B351-3CD3EC41CA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692AD-45BB-BB43-82A4-14DA7177A52E}"/>
              </a:ext>
            </a:extLst>
          </p:cNvPr>
          <p:cNvSpPr>
            <a:spLocks noGrp="1"/>
          </p:cNvSpPr>
          <p:nvPr>
            <p:ph type="sldNum" sz="quarter" idx="5"/>
          </p:nvPr>
        </p:nvSpPr>
        <p:spPr/>
        <p:txBody>
          <a:bodyPr/>
          <a:lstStyle/>
          <a:p>
            <a:fld id="{C6521EE9-F22E-48DF-BA7E-EFC3207B8385}" type="slidenum">
              <a:rPr lang="en-US" smtClean="0"/>
              <a:t>24</a:t>
            </a:fld>
            <a:endParaRPr lang="en-US"/>
          </a:p>
        </p:txBody>
      </p:sp>
    </p:spTree>
    <p:extLst>
      <p:ext uri="{BB962C8B-B14F-4D97-AF65-F5344CB8AC3E}">
        <p14:creationId xmlns:p14="http://schemas.microsoft.com/office/powerpoint/2010/main" val="1806934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DAE66-4CB5-E542-EF8C-CF3969E23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6F4B0-46EE-9B63-5825-EBA8F11F03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2EA09-B4B4-3CD7-D79F-D9B250F17C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FF00FF"/>
                </a:highlight>
                <a:latin typeface="Aptos" panose="020B0004020202020204" pitchFamily="34" charset="0"/>
                <a:ea typeface="Aptos" panose="020B0004020202020204" pitchFamily="34" charset="0"/>
                <a:cs typeface="Times New Roman" panose="02020603050405020304" pitchFamily="18" charset="0"/>
              </a:rPr>
              <a:t>Ultimately, our hybrid strategy balanced customer protection, ethical responsibility, and strategic transparency—delivering security leadership without compromising trust.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80AC8DF-F453-54D1-1B02-85ED9F80BEF7}"/>
              </a:ext>
            </a:extLst>
          </p:cNvPr>
          <p:cNvSpPr>
            <a:spLocks noGrp="1"/>
          </p:cNvSpPr>
          <p:nvPr>
            <p:ph type="sldNum" sz="quarter" idx="5"/>
          </p:nvPr>
        </p:nvSpPr>
        <p:spPr/>
        <p:txBody>
          <a:bodyPr/>
          <a:lstStyle/>
          <a:p>
            <a:fld id="{C6521EE9-F22E-48DF-BA7E-EFC3207B8385}" type="slidenum">
              <a:rPr lang="en-US" smtClean="0"/>
              <a:t>25</a:t>
            </a:fld>
            <a:endParaRPr lang="en-US"/>
          </a:p>
        </p:txBody>
      </p:sp>
    </p:spTree>
    <p:extLst>
      <p:ext uri="{BB962C8B-B14F-4D97-AF65-F5344CB8AC3E}">
        <p14:creationId xmlns:p14="http://schemas.microsoft.com/office/powerpoint/2010/main" val="158484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Jon – Chief Strategy Officer (CSO)</a:t>
            </a:r>
            <a:endParaRPr lang="en-US" dirty="0"/>
          </a:p>
          <a:p>
            <a:r>
              <a:rPr lang="en-US" dirty="0"/>
              <a:t>Co-leads the design of CyberArk’s 3-year cybersecurity strategy, focusing on innovation, market positioning, and staying ahead of emerging threats.</a:t>
            </a:r>
          </a:p>
          <a:p>
            <a:r>
              <a:rPr lang="en-US" b="1" dirty="0"/>
              <a:t>Hussein – Chief Information Security Officer (CISO)</a:t>
            </a:r>
            <a:endParaRPr lang="en-US" dirty="0"/>
          </a:p>
          <a:p>
            <a:r>
              <a:rPr lang="en-US" dirty="0"/>
              <a:t>Co-develops the long-term security roadmap, driving quantum-resilient solutions, AI-integrated defenses, and ethical response planning to ensure CyberArk’s leadership in the PAM space.</a:t>
            </a:r>
          </a:p>
          <a:p>
            <a:r>
              <a:rPr lang="en-US" b="1" dirty="0"/>
              <a:t>Ayele – Chief Financial Officer (CFO)</a:t>
            </a:r>
            <a:endParaRPr lang="en-US" dirty="0"/>
          </a:p>
          <a:p>
            <a:r>
              <a:rPr lang="en-US" dirty="0"/>
              <a:t>Oversees financial planning and resource allocation, ensuring the strategy remains cost-effective while maximizing operational impact and return on investment.</a:t>
            </a:r>
          </a:p>
          <a:p>
            <a:r>
              <a:rPr lang="en-US" b="1" dirty="0"/>
              <a:t>Chinyere – Chief Compliance Officer (CCO)</a:t>
            </a:r>
            <a:endParaRPr lang="en-US" dirty="0"/>
          </a:p>
          <a:p>
            <a:r>
              <a:rPr lang="en-US" dirty="0"/>
              <a:t>Leads legal and regulatory strategy, ensuring that CyberArk’s cybersecurity initiatives align with global compliance standards and foster long-term client trust.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6521EE9-F22E-48DF-BA7E-EFC3207B8385}" type="slidenum">
              <a:t>3</a:t>
            </a:fld>
            <a:endParaRPr lang="en-US"/>
          </a:p>
        </p:txBody>
      </p:sp>
    </p:spTree>
    <p:extLst>
      <p:ext uri="{BB962C8B-B14F-4D97-AF65-F5344CB8AC3E}">
        <p14:creationId xmlns:p14="http://schemas.microsoft.com/office/powerpoint/2010/main" val="104510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3C093-8117-6E33-BCBF-51B9C4C20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3D4BB-60B4-8CF0-637B-8D67D61230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DB7A8-9BB3-918E-2DAB-13DB5D1A8C94}"/>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87F186D4-E3BB-DF99-4A66-1C453103725C}"/>
              </a:ext>
            </a:extLst>
          </p:cNvPr>
          <p:cNvSpPr>
            <a:spLocks noGrp="1"/>
          </p:cNvSpPr>
          <p:nvPr>
            <p:ph type="sldNum" sz="quarter" idx="5"/>
          </p:nvPr>
        </p:nvSpPr>
        <p:spPr/>
        <p:txBody>
          <a:bodyPr/>
          <a:lstStyle/>
          <a:p>
            <a:fld id="{C6521EE9-F22E-48DF-BA7E-EFC3207B8385}" type="slidenum">
              <a:t>5</a:t>
            </a:fld>
            <a:endParaRPr lang="en-US"/>
          </a:p>
        </p:txBody>
      </p:sp>
    </p:spTree>
    <p:extLst>
      <p:ext uri="{BB962C8B-B14F-4D97-AF65-F5344CB8AC3E}">
        <p14:creationId xmlns:p14="http://schemas.microsoft.com/office/powerpoint/2010/main" val="156856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Thank you </a:t>
            </a:r>
            <a:r>
              <a:rPr lang="en-US" sz="1800"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ayele</a:t>
            </a: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 , for year one we wanted to focus on laying the groundwork of our study.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6</a:t>
            </a:fld>
            <a:endParaRPr lang="en-US"/>
          </a:p>
        </p:txBody>
      </p:sp>
    </p:spTree>
    <p:extLst>
      <p:ext uri="{BB962C8B-B14F-4D97-AF65-F5344CB8AC3E}">
        <p14:creationId xmlns:p14="http://schemas.microsoft.com/office/powerpoint/2010/main" val="144151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4E952-A689-F376-7422-4DCA1650C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DFC39-08E0-AA49-9206-10CB04537E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2492B-B994-0740-F459-91D51941AA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We formed specialized cybersecurity teams for incident response, threat hunting, and vulnerability management. We invested in scalable quantum computing infrastructure and began integrating post-quantum cryptography into our PAM workflows. A Zero-Day Vulnerability Response Plan was launched to ensure rapid detection, structured communication, and ethical disclosure. Finally, we worked to rebuild trust through transparent third-party audits and more robust SLAs.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64EBC582-97C6-494F-6D7D-CFE01756E9A4}"/>
              </a:ext>
            </a:extLst>
          </p:cNvPr>
          <p:cNvSpPr>
            <a:spLocks noGrp="1"/>
          </p:cNvSpPr>
          <p:nvPr>
            <p:ph type="sldNum" sz="quarter" idx="5"/>
          </p:nvPr>
        </p:nvSpPr>
        <p:spPr/>
        <p:txBody>
          <a:bodyPr/>
          <a:lstStyle/>
          <a:p>
            <a:fld id="{C6521EE9-F22E-48DF-BA7E-EFC3207B8385}" type="slidenum">
              <a:t>7</a:t>
            </a:fld>
            <a:endParaRPr lang="en-US"/>
          </a:p>
        </p:txBody>
      </p:sp>
    </p:spTree>
    <p:extLst>
      <p:ext uri="{BB962C8B-B14F-4D97-AF65-F5344CB8AC3E}">
        <p14:creationId xmlns:p14="http://schemas.microsoft.com/office/powerpoint/2010/main" val="141170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For year two we wanted to shift our focus from a good foundation to large scale growth.</a:t>
            </a:r>
          </a:p>
        </p:txBody>
      </p:sp>
      <p:sp>
        <p:nvSpPr>
          <p:cNvPr id="4" name="Slide Number Placeholder 3"/>
          <p:cNvSpPr>
            <a:spLocks noGrp="1"/>
          </p:cNvSpPr>
          <p:nvPr>
            <p:ph type="sldNum" sz="quarter" idx="5"/>
          </p:nvPr>
        </p:nvSpPr>
        <p:spPr/>
        <p:txBody>
          <a:bodyPr/>
          <a:lstStyle/>
          <a:p>
            <a:fld id="{C6521EE9-F22E-48DF-BA7E-EFC3207B8385}" type="slidenum">
              <a:rPr lang="en-US" smtClean="0"/>
              <a:t>8</a:t>
            </a:fld>
            <a:endParaRPr lang="en-US"/>
          </a:p>
        </p:txBody>
      </p:sp>
    </p:spTree>
    <p:extLst>
      <p:ext uri="{BB962C8B-B14F-4D97-AF65-F5344CB8AC3E}">
        <p14:creationId xmlns:p14="http://schemas.microsoft.com/office/powerpoint/2010/main" val="291251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40CC-43D6-EA82-90BD-51CCCC387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1ED49-40EF-7706-8C95-48B017490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5CBFC-33B9-9484-6DC7-21B3C1B61B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Quantum-safe cryptography and AI-driven threat analytics were embedded into core CyberArk tools like Vault, Session Manager, and Endpoint Privilege Manager. We enhanced cloud security by embedding PAM controls across AWS, Azure, and GCP, and developed partnerships with regulatory bodies and industry leaders to expand our market and tailor localized compliance offerings.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97A58914-1326-7401-72FA-5AA8014B484A}"/>
              </a:ext>
            </a:extLst>
          </p:cNvPr>
          <p:cNvSpPr>
            <a:spLocks noGrp="1"/>
          </p:cNvSpPr>
          <p:nvPr>
            <p:ph type="sldNum" sz="quarter" idx="5"/>
          </p:nvPr>
        </p:nvSpPr>
        <p:spPr/>
        <p:txBody>
          <a:bodyPr/>
          <a:lstStyle/>
          <a:p>
            <a:fld id="{C6521EE9-F22E-48DF-BA7E-EFC3207B8385}" type="slidenum">
              <a:t>9</a:t>
            </a:fld>
            <a:endParaRPr lang="en-US"/>
          </a:p>
        </p:txBody>
      </p:sp>
    </p:spTree>
    <p:extLst>
      <p:ext uri="{BB962C8B-B14F-4D97-AF65-F5344CB8AC3E}">
        <p14:creationId xmlns:p14="http://schemas.microsoft.com/office/powerpoint/2010/main" val="2727942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521EE9-F22E-48DF-BA7E-EFC3207B8385}" type="slidenum">
              <a:rPr lang="en-US" smtClean="0"/>
              <a:t>10</a:t>
            </a:fld>
            <a:endParaRPr lang="en-US"/>
          </a:p>
        </p:txBody>
      </p:sp>
    </p:spTree>
    <p:extLst>
      <p:ext uri="{BB962C8B-B14F-4D97-AF65-F5344CB8AC3E}">
        <p14:creationId xmlns:p14="http://schemas.microsoft.com/office/powerpoint/2010/main" val="26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8E33A-35FF-4BD9-8CBB-B33B43479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4790E-82AD-9337-DFB5-6C5732E6F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55B02-8D06-6E1E-94EA-FC47EC8B3E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In our third year, we doubled down on automation and industry leadership. We contributed to global cybersecurity frameworks, optimized incident detection using AI and machine learning, and invested in strategic acquisitions to cover areas like CI/CD pipeline security and OT/ICS integration. We also future-proofed infrastructure to handle geopolitical risk, regulatory changes, and persistent threats. Ensuring </a:t>
            </a:r>
            <a:r>
              <a:rPr lang="en-US" sz="1200" kern="100" dirty="0" err="1">
                <a:effectLst/>
                <a:highlight>
                  <a:srgbClr val="00FFFF"/>
                </a:highlight>
                <a:latin typeface="Aptos" panose="020B0004020202020204" pitchFamily="34" charset="0"/>
                <a:ea typeface="Aptos" panose="020B0004020202020204" pitchFamily="34" charset="0"/>
                <a:cs typeface="Times New Roman" panose="02020603050405020304" pitchFamily="18" charset="0"/>
              </a:rPr>
              <a:t>CyberArks</a:t>
            </a:r>
            <a:r>
              <a:rPr lang="en-US" sz="12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 long term resilience and building back our consumer trust. </a:t>
            </a:r>
            <a:r>
              <a:rPr lang="en-US" sz="1800" kern="100" dirty="0">
                <a:effectLst/>
                <a:highlight>
                  <a:srgbClr val="00FFFF"/>
                </a:highlight>
                <a:latin typeface="Aptos" panose="020B0004020202020204" pitchFamily="34" charset="0"/>
                <a:ea typeface="Aptos" panose="020B0004020202020204" pitchFamily="34" charset="0"/>
                <a:cs typeface="Times New Roman" panose="02020603050405020304" pitchFamily="18" charset="0"/>
              </a:rPr>
              <a:t>Now that we've outlined our strategic path forward, Hussein will address a recent critical security event: the zero-day PAM session token hijacking exploit, and how we strategically managed this incident using the NIST Cybersecurity Framework.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A64EBE58-D457-BA81-5589-7A16A1C2BC67}"/>
              </a:ext>
            </a:extLst>
          </p:cNvPr>
          <p:cNvSpPr>
            <a:spLocks noGrp="1"/>
          </p:cNvSpPr>
          <p:nvPr>
            <p:ph type="sldNum" sz="quarter" idx="5"/>
          </p:nvPr>
        </p:nvSpPr>
        <p:spPr/>
        <p:txBody>
          <a:bodyPr/>
          <a:lstStyle/>
          <a:p>
            <a:fld id="{C6521EE9-F22E-48DF-BA7E-EFC3207B8385}" type="slidenum">
              <a:t>11</a:t>
            </a:fld>
            <a:endParaRPr lang="en-US"/>
          </a:p>
        </p:txBody>
      </p:sp>
    </p:spTree>
    <p:extLst>
      <p:ext uri="{BB962C8B-B14F-4D97-AF65-F5344CB8AC3E}">
        <p14:creationId xmlns:p14="http://schemas.microsoft.com/office/powerpoint/2010/main" val="205077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sv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sv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svg"/><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salvisjuribus.it/lambito-di-applicazione-territoriale-del-gdpr/" TargetMode="Externa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svg"/><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svg"/><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svg"/><Relationship Id="rId9" Type="http://schemas.microsoft.com/office/2007/relationships/diagramDrawing" Target="../diagrams/drawing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png"/><Relationship Id="rId7" Type="http://schemas.openxmlformats.org/officeDocument/2006/relationships/diagramQuickStyle" Target="../diagrams/quickStyle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svg"/><Relationship Id="rId9" Type="http://schemas.microsoft.com/office/2007/relationships/diagramDrawing" Target="../diagrams/drawing8.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limsforum.com/what-types-of-lab-testing-are-affected-by-iso-iec-17025/110209/" TargetMode="Externa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115296" y="5300778"/>
            <a:ext cx="4076698" cy="1557221"/>
          </a:xfrm>
        </p:spPr>
        <p:txBody>
          <a:bodyPr vert="horz" lIns="91440" tIns="45720" rIns="91440" bIns="45720" rtlCol="0" anchor="ctr">
            <a:normAutofit/>
          </a:bodyPr>
          <a:lstStyle/>
          <a:p>
            <a:pPr algn="l"/>
            <a:r>
              <a:rPr lang="en-US" sz="1800" dirty="0">
                <a:solidFill>
                  <a:srgbClr val="FFFFFF"/>
                </a:solidFill>
              </a:rPr>
              <a:t>Presented by: </a:t>
            </a:r>
            <a:br>
              <a:rPr lang="en-US" sz="1800" dirty="0">
                <a:solidFill>
                  <a:srgbClr val="FFFFFF"/>
                </a:solidFill>
              </a:rPr>
            </a:br>
            <a:r>
              <a:rPr lang="en-US" sz="1600" dirty="0">
                <a:solidFill>
                  <a:srgbClr val="FFFFFF"/>
                </a:solidFill>
              </a:rPr>
              <a:t>Hussein Sbeiti, Jon Fernandez </a:t>
            </a:r>
            <a:br>
              <a:rPr lang="en-US" sz="1600" dirty="0">
                <a:solidFill>
                  <a:srgbClr val="FFFFFF"/>
                </a:solidFill>
              </a:rPr>
            </a:br>
            <a:r>
              <a:rPr lang="en-US" sz="1600" dirty="0">
                <a:solidFill>
                  <a:srgbClr val="FFFFFF"/>
                </a:solidFill>
              </a:rPr>
              <a:t>Ayele Kouevidjin, Chinyere Brown-McVitie</a:t>
            </a:r>
            <a:endParaRPr lang="en-US" sz="1800" dirty="0">
              <a:solidFill>
                <a:srgbClr val="FFFFFF"/>
              </a:solidFill>
            </a:endParaRPr>
          </a:p>
        </p:txBody>
      </p:sp>
      <p:pic>
        <p:nvPicPr>
          <p:cNvPr id="5" name="Graphic 4">
            <a:extLst>
              <a:ext uri="{FF2B5EF4-FFF2-40B4-BE49-F238E27FC236}">
                <a16:creationId xmlns:a16="http://schemas.microsoft.com/office/drawing/2014/main" id="{D7060D15-24B0-66C1-9DDA-7D3646748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535" y="1398397"/>
            <a:ext cx="11327549" cy="2503984"/>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par>
              <p:cTn id="2"/>
            </p:par>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84113A0-E405-7137-9948-F280521745EF}"/>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D18BBE19-5EC4-8A4B-2D82-661F64037C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B4DC6B3B-AE1F-A2FD-9AE5-E9FC1667324B}"/>
              </a:ext>
            </a:extLst>
          </p:cNvPr>
          <p:cNvSpPr txBox="1"/>
          <p:nvPr/>
        </p:nvSpPr>
        <p:spPr>
          <a:xfrm>
            <a:off x="2419289" y="1905506"/>
            <a:ext cx="73534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None/>
            </a:pPr>
            <a:r>
              <a:rPr lang="en-US" sz="4800" b="1" dirty="0">
                <a:solidFill>
                  <a:schemeClr val="bg1"/>
                </a:solidFill>
              </a:rPr>
              <a:t>Year 3</a:t>
            </a:r>
            <a:endParaRPr lang="en-US" sz="4800" dirty="0">
              <a:solidFill>
                <a:schemeClr val="bg1"/>
              </a:solidFill>
            </a:endParaRPr>
          </a:p>
          <a:p>
            <a:pPr algn="ctr"/>
            <a:r>
              <a:rPr lang="en-US" sz="4000" i="1" dirty="0">
                <a:solidFill>
                  <a:schemeClr val="bg1"/>
                </a:solidFill>
              </a:rPr>
              <a:t>Leading the future through innovation and strategic resilience</a:t>
            </a:r>
          </a:p>
        </p:txBody>
      </p:sp>
    </p:spTree>
    <p:extLst>
      <p:ext uri="{BB962C8B-B14F-4D97-AF65-F5344CB8AC3E}">
        <p14:creationId xmlns:p14="http://schemas.microsoft.com/office/powerpoint/2010/main" val="3743759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B8360-0CC9-9338-75BD-CFEB3F4C330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A4DE789-7018-22B6-5362-B22A0E70D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2F25E29-76CD-6534-4D12-D74804DBE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A8D0C2DB-967F-3554-EF5D-E24B220498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pic>
        <p:nvPicPr>
          <p:cNvPr id="7" name="Graphic 6">
            <a:extLst>
              <a:ext uri="{FF2B5EF4-FFF2-40B4-BE49-F238E27FC236}">
                <a16:creationId xmlns:a16="http://schemas.microsoft.com/office/drawing/2014/main" id="{A281C82B-6A58-F3A3-E142-D24EC4C40E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8" name="Title 1">
            <a:extLst>
              <a:ext uri="{FF2B5EF4-FFF2-40B4-BE49-F238E27FC236}">
                <a16:creationId xmlns:a16="http://schemas.microsoft.com/office/drawing/2014/main" id="{F03A9EA8-8EFE-EE42-7C66-5AA15E54B839}"/>
              </a:ext>
            </a:extLst>
          </p:cNvPr>
          <p:cNvSpPr>
            <a:spLocks noGrp="1"/>
          </p:cNvSpPr>
          <p:nvPr>
            <p:ph type="title"/>
          </p:nvPr>
        </p:nvSpPr>
        <p:spPr>
          <a:xfrm>
            <a:off x="838200" y="365125"/>
            <a:ext cx="10515600" cy="1325563"/>
          </a:xfrm>
        </p:spPr>
        <p:txBody>
          <a:bodyPr>
            <a:normAutofit/>
          </a:bodyPr>
          <a:lstStyle/>
          <a:p>
            <a:r>
              <a:rPr lang="en-US" sz="4000" b="1" dirty="0"/>
              <a:t>Year 3: Innovation and Strategic Resilience</a:t>
            </a:r>
          </a:p>
        </p:txBody>
      </p:sp>
      <p:sp>
        <p:nvSpPr>
          <p:cNvPr id="9" name="TextBox 8">
            <a:extLst>
              <a:ext uri="{FF2B5EF4-FFF2-40B4-BE49-F238E27FC236}">
                <a16:creationId xmlns:a16="http://schemas.microsoft.com/office/drawing/2014/main" id="{43341AC2-8242-37F4-D464-2CA537487EE8}"/>
              </a:ext>
            </a:extLst>
          </p:cNvPr>
          <p:cNvSpPr txBox="1"/>
          <p:nvPr/>
        </p:nvSpPr>
        <p:spPr>
          <a:xfrm>
            <a:off x="1392238" y="1647057"/>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Solidify CyberArk’s position as the industry standard</a:t>
            </a:r>
            <a:r>
              <a:rPr lang="en-US" dirty="0">
                <a:ea typeface="+mn-lt"/>
                <a:cs typeface="+mn-lt"/>
              </a:rPr>
              <a:t> by contributing to open-source security frameworks, leading global cybersecurity initiatives, and helping define post-quantum PAM best practices</a:t>
            </a:r>
            <a:endParaRPr lang="en-US" dirty="0"/>
          </a:p>
          <a:p>
            <a:endParaRPr lang="en-US" dirty="0"/>
          </a:p>
        </p:txBody>
      </p:sp>
      <p:sp>
        <p:nvSpPr>
          <p:cNvPr id="10" name="TextBox 9">
            <a:extLst>
              <a:ext uri="{FF2B5EF4-FFF2-40B4-BE49-F238E27FC236}">
                <a16:creationId xmlns:a16="http://schemas.microsoft.com/office/drawing/2014/main" id="{DB4D9445-AF09-8407-2DD6-18D86AAC8EEC}"/>
              </a:ext>
            </a:extLst>
          </p:cNvPr>
          <p:cNvSpPr txBox="1"/>
          <p:nvPr/>
        </p:nvSpPr>
        <p:spPr>
          <a:xfrm>
            <a:off x="1404528" y="2859958"/>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Achieve operational excellence through automation and intelligence</a:t>
            </a:r>
            <a:r>
              <a:rPr lang="en-US">
                <a:ea typeface="+mn-lt"/>
                <a:cs typeface="+mn-lt"/>
              </a:rPr>
              <a:t>, using machine learning to optimize incident detection, reduce human error, and implement real-time risk scoring for privileged access</a:t>
            </a:r>
          </a:p>
          <a:p>
            <a:endParaRPr lang="en-US" dirty="0"/>
          </a:p>
        </p:txBody>
      </p:sp>
      <p:sp>
        <p:nvSpPr>
          <p:cNvPr id="11" name="TextBox 10">
            <a:extLst>
              <a:ext uri="{FF2B5EF4-FFF2-40B4-BE49-F238E27FC236}">
                <a16:creationId xmlns:a16="http://schemas.microsoft.com/office/drawing/2014/main" id="{749E117E-A189-2137-5004-6A57C5E296CB}"/>
              </a:ext>
            </a:extLst>
          </p:cNvPr>
          <p:cNvSpPr txBox="1"/>
          <p:nvPr/>
        </p:nvSpPr>
        <p:spPr>
          <a:xfrm>
            <a:off x="1381074" y="3863351"/>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Execute strategic acquisitions and R&amp;D investments</a:t>
            </a:r>
            <a:r>
              <a:rPr lang="en-US" dirty="0">
                <a:ea typeface="+mn-lt"/>
                <a:cs typeface="+mn-lt"/>
              </a:rPr>
              <a:t> to fill capability gaps in adjacent areas like CI/CD pipeline security, </a:t>
            </a:r>
            <a:r>
              <a:rPr lang="en-US" dirty="0" err="1">
                <a:ea typeface="+mn-lt"/>
                <a:cs typeface="+mn-lt"/>
              </a:rPr>
              <a:t>DevSecOps</a:t>
            </a:r>
            <a:r>
              <a:rPr lang="en-US" dirty="0">
                <a:ea typeface="+mn-lt"/>
                <a:cs typeface="+mn-lt"/>
              </a:rPr>
              <a:t> integrations, and privileged access in OT/ICS systems.</a:t>
            </a:r>
            <a:endParaRPr lang="en-US" dirty="0"/>
          </a:p>
          <a:p>
            <a:endParaRPr lang="en-US" dirty="0"/>
          </a:p>
        </p:txBody>
      </p:sp>
      <p:sp>
        <p:nvSpPr>
          <p:cNvPr id="12" name="TextBox 11">
            <a:extLst>
              <a:ext uri="{FF2B5EF4-FFF2-40B4-BE49-F238E27FC236}">
                <a16:creationId xmlns:a16="http://schemas.microsoft.com/office/drawing/2014/main" id="{EEC4F424-18AD-C83E-D630-7B95C8737129}"/>
              </a:ext>
            </a:extLst>
          </p:cNvPr>
          <p:cNvSpPr txBox="1"/>
          <p:nvPr/>
        </p:nvSpPr>
        <p:spPr>
          <a:xfrm>
            <a:off x="1381074" y="4941177"/>
            <a:ext cx="91138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Future-proof infrastructure and product lines</a:t>
            </a:r>
            <a:r>
              <a:rPr lang="en-US" dirty="0">
                <a:ea typeface="+mn-lt"/>
                <a:cs typeface="+mn-lt"/>
              </a:rPr>
              <a:t> by preparing for evolving regulatory demands, geopolitical risk, and advanced persistent threats — ensuring CyberArk’s long-term resilience and customer trust.</a:t>
            </a:r>
          </a:p>
        </p:txBody>
      </p:sp>
      <p:pic>
        <p:nvPicPr>
          <p:cNvPr id="13" name="Content Placeholder 3">
            <a:extLst>
              <a:ext uri="{FF2B5EF4-FFF2-40B4-BE49-F238E27FC236}">
                <a16:creationId xmlns:a16="http://schemas.microsoft.com/office/drawing/2014/main" id="{523651BB-4F8F-3A73-BBA2-16D9B5F29B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449" y="3877545"/>
            <a:ext cx="428625" cy="428625"/>
          </a:xfrm>
          <a:prstGeom prst="rect">
            <a:avLst/>
          </a:prstGeom>
        </p:spPr>
      </p:pic>
      <p:pic>
        <p:nvPicPr>
          <p:cNvPr id="14" name="Graphic 13">
            <a:extLst>
              <a:ext uri="{FF2B5EF4-FFF2-40B4-BE49-F238E27FC236}">
                <a16:creationId xmlns:a16="http://schemas.microsoft.com/office/drawing/2014/main" id="{0D4B03F8-18C3-F8A9-532D-F27B0766F0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449" y="2866257"/>
            <a:ext cx="428625" cy="428625"/>
          </a:xfrm>
          <a:prstGeom prst="rect">
            <a:avLst/>
          </a:prstGeom>
        </p:spPr>
      </p:pic>
      <p:pic>
        <p:nvPicPr>
          <p:cNvPr id="15" name="Graphic 14">
            <a:extLst>
              <a:ext uri="{FF2B5EF4-FFF2-40B4-BE49-F238E27FC236}">
                <a16:creationId xmlns:a16="http://schemas.microsoft.com/office/drawing/2014/main" id="{3F9740F0-0D14-AD0A-4E52-64E1033D2B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449" y="1654785"/>
            <a:ext cx="428625" cy="428625"/>
          </a:xfrm>
          <a:prstGeom prst="rect">
            <a:avLst/>
          </a:prstGeom>
        </p:spPr>
      </p:pic>
      <p:pic>
        <p:nvPicPr>
          <p:cNvPr id="26" name="Graphic 25">
            <a:extLst>
              <a:ext uri="{FF2B5EF4-FFF2-40B4-BE49-F238E27FC236}">
                <a16:creationId xmlns:a16="http://schemas.microsoft.com/office/drawing/2014/main" id="{C5DA26DA-6999-121B-2F81-6EA25A297F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3267" y="4984493"/>
            <a:ext cx="428625" cy="428625"/>
          </a:xfrm>
          <a:prstGeom prst="rect">
            <a:avLst/>
          </a:prstGeom>
        </p:spPr>
      </p:pic>
    </p:spTree>
    <p:extLst>
      <p:ext uri="{BB962C8B-B14F-4D97-AF65-F5344CB8AC3E}">
        <p14:creationId xmlns:p14="http://schemas.microsoft.com/office/powerpoint/2010/main" val="8426701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B3A758E-91E2-8BE3-079D-316EACE753B7}"/>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E9AEAC8A-C0C4-0D5B-0156-52B7CD518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3E594C36-7136-9A87-2F00-0F8E1426DDDA}"/>
              </a:ext>
            </a:extLst>
          </p:cNvPr>
          <p:cNvSpPr txBox="1"/>
          <p:nvPr/>
        </p:nvSpPr>
        <p:spPr>
          <a:xfrm>
            <a:off x="2419289" y="1905506"/>
            <a:ext cx="73534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rPr>
              <a:t>Zero Day Exploit</a:t>
            </a:r>
            <a:endParaRPr lang="en-US" sz="4000" i="1" dirty="0">
              <a:solidFill>
                <a:schemeClr val="bg1"/>
              </a:solidFill>
            </a:endParaRPr>
          </a:p>
          <a:p>
            <a:pPr algn="ctr"/>
            <a:r>
              <a:rPr lang="en-US" sz="4000" i="1" dirty="0">
                <a:solidFill>
                  <a:schemeClr val="bg1"/>
                </a:solidFill>
              </a:rPr>
              <a:t>Anticipating threats, responding with precision, and building resilient defense</a:t>
            </a:r>
          </a:p>
        </p:txBody>
      </p:sp>
    </p:spTree>
    <p:extLst>
      <p:ext uri="{BB962C8B-B14F-4D97-AF65-F5344CB8AC3E}">
        <p14:creationId xmlns:p14="http://schemas.microsoft.com/office/powerpoint/2010/main" val="3256822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B762-9807-DA05-B978-DE5956FEF60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A0F4C82-8297-323C-4C1C-964030FAA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28" name="Title 1">
            <a:extLst>
              <a:ext uri="{FF2B5EF4-FFF2-40B4-BE49-F238E27FC236}">
                <a16:creationId xmlns:a16="http://schemas.microsoft.com/office/drawing/2014/main" id="{344190AB-FB2A-131A-E40A-8AC325DB7802}"/>
              </a:ext>
            </a:extLst>
          </p:cNvPr>
          <p:cNvSpPr txBox="1">
            <a:spLocks/>
          </p:cNvSpPr>
          <p:nvPr/>
        </p:nvSpPr>
        <p:spPr>
          <a:xfrm>
            <a:off x="533400" y="0"/>
            <a:ext cx="1143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None/>
            </a:pPr>
            <a:r>
              <a:rPr lang="en-US" sz="3600" b="1" dirty="0"/>
              <a:t>Zero Day Exploit: PAM Session Token Hijacking</a:t>
            </a:r>
            <a:endParaRPr lang="en-US" sz="3600" dirty="0"/>
          </a:p>
        </p:txBody>
      </p:sp>
      <p:graphicFrame>
        <p:nvGraphicFramePr>
          <p:cNvPr id="30" name="Content Placeholder 2">
            <a:extLst>
              <a:ext uri="{FF2B5EF4-FFF2-40B4-BE49-F238E27FC236}">
                <a16:creationId xmlns:a16="http://schemas.microsoft.com/office/drawing/2014/main" id="{ED5AB2B4-A95C-CEA1-D527-0201C6BC616A}"/>
              </a:ext>
            </a:extLst>
          </p:cNvPr>
          <p:cNvGraphicFramePr>
            <a:graphicFrameLocks noGrp="1"/>
          </p:cNvGraphicFramePr>
          <p:nvPr>
            <p:ph idx="1"/>
            <p:extLst>
              <p:ext uri="{D42A27DB-BD31-4B8C-83A1-F6EECF244321}">
                <p14:modId xmlns:p14="http://schemas.microsoft.com/office/powerpoint/2010/main" val="1843985382"/>
              </p:ext>
            </p:extLst>
          </p:nvPr>
        </p:nvGraphicFramePr>
        <p:xfrm>
          <a:off x="609600" y="1325563"/>
          <a:ext cx="10972800" cy="47132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861129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0C9C45-1D96-A335-D638-EE4AB40728A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E2138CF-D83A-1205-1CD4-E5853D31C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3517C3-B8F9-9E01-946D-D67298D62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9A5012A-C2F3-C9B6-E940-934E4AE13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31C220-09DD-B459-1816-270F52ABE77E}"/>
              </a:ext>
            </a:extLst>
          </p:cNvPr>
          <p:cNvSpPr txBox="1"/>
          <p:nvPr/>
        </p:nvSpPr>
        <p:spPr>
          <a:xfrm>
            <a:off x="7746274" y="5290457"/>
            <a:ext cx="184731" cy="369332"/>
          </a:xfrm>
          <a:prstGeom prst="rect">
            <a:avLst/>
          </a:prstGeom>
          <a:noFill/>
        </p:spPr>
        <p:txBody>
          <a:bodyPr wrap="none" rtlCol="0">
            <a:spAutoFit/>
          </a:bodyPr>
          <a:lstStyle/>
          <a:p>
            <a:endParaRPr lang="en-US" dirty="0"/>
          </a:p>
        </p:txBody>
      </p:sp>
      <p:pic>
        <p:nvPicPr>
          <p:cNvPr id="11" name="Graphic 10">
            <a:extLst>
              <a:ext uri="{FF2B5EF4-FFF2-40B4-BE49-F238E27FC236}">
                <a16:creationId xmlns:a16="http://schemas.microsoft.com/office/drawing/2014/main" id="{197BE788-D3A3-FAB6-2EBF-AC256FAF25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13" name="Title 1">
            <a:extLst>
              <a:ext uri="{FF2B5EF4-FFF2-40B4-BE49-F238E27FC236}">
                <a16:creationId xmlns:a16="http://schemas.microsoft.com/office/drawing/2014/main" id="{6CC932CD-04EF-5229-76FB-DD4426121DD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NIST Framework in Action – CyberArk’s Strategic Response</a:t>
            </a:r>
          </a:p>
        </p:txBody>
      </p:sp>
      <p:graphicFrame>
        <p:nvGraphicFramePr>
          <p:cNvPr id="6" name="Diagram 5">
            <a:extLst>
              <a:ext uri="{FF2B5EF4-FFF2-40B4-BE49-F238E27FC236}">
                <a16:creationId xmlns:a16="http://schemas.microsoft.com/office/drawing/2014/main" id="{C2B282A0-32B3-86DF-59A2-BB895655DD98}"/>
              </a:ext>
            </a:extLst>
          </p:cNvPr>
          <p:cNvGraphicFramePr/>
          <p:nvPr>
            <p:extLst>
              <p:ext uri="{D42A27DB-BD31-4B8C-83A1-F6EECF244321}">
                <p14:modId xmlns:p14="http://schemas.microsoft.com/office/powerpoint/2010/main" val="1598830574"/>
              </p:ext>
            </p:extLst>
          </p:nvPr>
        </p:nvGraphicFramePr>
        <p:xfrm>
          <a:off x="533400" y="2028919"/>
          <a:ext cx="11125200" cy="39267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71493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C7DA0A-E190-C266-AC30-01EB06B6EA7E}"/>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0ABD90-4081-2969-BE3A-1983A873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C80B34D-B398-1D82-FA51-480E0D611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57885F-DDAF-B963-D071-347EDF52F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365C04-69DD-9FDB-EEC2-1DE12801642C}"/>
              </a:ext>
            </a:extLst>
          </p:cNvPr>
          <p:cNvSpPr txBox="1"/>
          <p:nvPr/>
        </p:nvSpPr>
        <p:spPr>
          <a:xfrm>
            <a:off x="7746274" y="5290457"/>
            <a:ext cx="184731" cy="369332"/>
          </a:xfrm>
          <a:prstGeom prst="rect">
            <a:avLst/>
          </a:prstGeom>
          <a:noFill/>
        </p:spPr>
        <p:txBody>
          <a:bodyPr wrap="none" rtlCol="0">
            <a:spAutoFit/>
          </a:bodyPr>
          <a:lstStyle/>
          <a:p>
            <a:endParaRPr lang="en-US" dirty="0"/>
          </a:p>
        </p:txBody>
      </p:sp>
      <p:pic>
        <p:nvPicPr>
          <p:cNvPr id="11" name="Graphic 10">
            <a:extLst>
              <a:ext uri="{FF2B5EF4-FFF2-40B4-BE49-F238E27FC236}">
                <a16:creationId xmlns:a16="http://schemas.microsoft.com/office/drawing/2014/main" id="{85CF80F6-68A5-8114-21C0-B28363FC41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13" name="Title 1">
            <a:extLst>
              <a:ext uri="{FF2B5EF4-FFF2-40B4-BE49-F238E27FC236}">
                <a16:creationId xmlns:a16="http://schemas.microsoft.com/office/drawing/2014/main" id="{5ED4E757-F707-29B0-B577-17750934DBD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NIST Framework in Action – Incident Response &amp; Recovery</a:t>
            </a:r>
            <a:endParaRPr lang="en-US" dirty="0"/>
          </a:p>
        </p:txBody>
      </p:sp>
      <p:graphicFrame>
        <p:nvGraphicFramePr>
          <p:cNvPr id="6" name="Diagram 5">
            <a:extLst>
              <a:ext uri="{FF2B5EF4-FFF2-40B4-BE49-F238E27FC236}">
                <a16:creationId xmlns:a16="http://schemas.microsoft.com/office/drawing/2014/main" id="{2E9882F3-231F-5AA6-AFBB-85F3832F9357}"/>
              </a:ext>
            </a:extLst>
          </p:cNvPr>
          <p:cNvGraphicFramePr/>
          <p:nvPr>
            <p:extLst>
              <p:ext uri="{D42A27DB-BD31-4B8C-83A1-F6EECF244321}">
                <p14:modId xmlns:p14="http://schemas.microsoft.com/office/powerpoint/2010/main" val="3710193618"/>
              </p:ext>
            </p:extLst>
          </p:nvPr>
        </p:nvGraphicFramePr>
        <p:xfrm>
          <a:off x="533400" y="2028919"/>
          <a:ext cx="11125200" cy="39267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3861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9DC2347-0AC6-275B-A80D-F395273CA87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0401E09B-4D8E-C19A-1AE8-C2F1D2EED6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F5EF0003-0687-A6A1-A774-62BB475E36DF}"/>
              </a:ext>
            </a:extLst>
          </p:cNvPr>
          <p:cNvSpPr txBox="1"/>
          <p:nvPr/>
        </p:nvSpPr>
        <p:spPr>
          <a:xfrm>
            <a:off x="2419289" y="1905506"/>
            <a:ext cx="735342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rPr>
              <a:t>Laws and Regulations</a:t>
            </a:r>
          </a:p>
          <a:p>
            <a:pPr algn="ctr"/>
            <a:r>
              <a:rPr lang="en-US" sz="4000" i="1" dirty="0">
                <a:solidFill>
                  <a:schemeClr val="bg1"/>
                </a:solidFill>
              </a:rPr>
              <a:t>Navigating the evolving cybersecurity landscape with compliance, clarity, and confidence</a:t>
            </a:r>
          </a:p>
        </p:txBody>
      </p:sp>
    </p:spTree>
    <p:extLst>
      <p:ext uri="{BB962C8B-B14F-4D97-AF65-F5344CB8AC3E}">
        <p14:creationId xmlns:p14="http://schemas.microsoft.com/office/powerpoint/2010/main" val="1059325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90A2BE-9E1E-807C-EDC1-BB8F2DC699F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1736EE-E34E-6B02-79A7-FE7BD1D82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F672C8-CDCF-2716-04CF-EFBCD1FA51F1}"/>
              </a:ext>
            </a:extLst>
          </p:cNvPr>
          <p:cNvSpPr txBox="1"/>
          <p:nvPr/>
        </p:nvSpPr>
        <p:spPr>
          <a:xfrm>
            <a:off x="838200" y="1729289"/>
            <a:ext cx="8919754" cy="4290512"/>
          </a:xfrm>
          <a:prstGeom prst="rect">
            <a:avLst/>
          </a:prstGeom>
        </p:spPr>
        <p:txBody>
          <a:bodyPr vert="horz" lIns="91440" tIns="45720" rIns="91440" bIns="45720" rtlCol="0" anchor="t">
            <a:normAutofit fontScale="85000" lnSpcReduction="20000"/>
          </a:bodyPr>
          <a:lstStyle/>
          <a:p>
            <a:pPr>
              <a:lnSpc>
                <a:spcPct val="90000"/>
              </a:lnSpc>
              <a:spcAft>
                <a:spcPts val="600"/>
              </a:spcAft>
            </a:pPr>
            <a:r>
              <a:rPr lang="en-US" sz="2200" b="1" dirty="0"/>
              <a:t>Global &amp; National Compliance Frameworks</a:t>
            </a:r>
            <a:endParaRPr lang="en-US" sz="2200" dirty="0"/>
          </a:p>
          <a:p>
            <a:pPr indent="-228600">
              <a:lnSpc>
                <a:spcPct val="90000"/>
              </a:lnSpc>
              <a:spcAft>
                <a:spcPts val="600"/>
              </a:spcAft>
              <a:buFont typeface="Arial" panose="020B0604020202020204" pitchFamily="34" charset="0"/>
              <a:buChar char="•"/>
            </a:pPr>
            <a:endParaRPr lang="en-US" sz="1600" b="1" dirty="0"/>
          </a:p>
          <a:p>
            <a:pPr>
              <a:lnSpc>
                <a:spcPct val="90000"/>
              </a:lnSpc>
              <a:spcAft>
                <a:spcPts val="600"/>
              </a:spcAft>
            </a:pPr>
            <a:r>
              <a:rPr lang="en-US" sz="1600" b="1" dirty="0"/>
              <a:t>1. GDPR (EU General Data Protection Regulation)</a:t>
            </a:r>
            <a:endParaRPr lang="en-US" sz="1600" dirty="0"/>
          </a:p>
          <a:p>
            <a:pPr lvl="1" indent="-228600">
              <a:lnSpc>
                <a:spcPct val="90000"/>
              </a:lnSpc>
              <a:spcAft>
                <a:spcPts val="600"/>
              </a:spcAft>
              <a:buFont typeface="Arial" panose="020B0604020202020204" pitchFamily="34" charset="0"/>
              <a:buChar char="•"/>
            </a:pPr>
            <a:r>
              <a:rPr lang="en-US" sz="1600" dirty="0"/>
              <a:t>Requires strong protection for personal data of EU citizens</a:t>
            </a:r>
          </a:p>
          <a:p>
            <a:pPr lvl="1" indent="-228600">
              <a:lnSpc>
                <a:spcPct val="90000"/>
              </a:lnSpc>
              <a:spcAft>
                <a:spcPts val="600"/>
              </a:spcAft>
              <a:buFont typeface="Arial" panose="020B0604020202020204" pitchFamily="34" charset="0"/>
              <a:buChar char="•"/>
            </a:pPr>
            <a:r>
              <a:rPr lang="en-US" sz="1600" dirty="0"/>
              <a:t>CyberArk must secure sensitive data and user identities</a:t>
            </a:r>
          </a:p>
          <a:p>
            <a:pPr>
              <a:lnSpc>
                <a:spcPct val="90000"/>
              </a:lnSpc>
              <a:spcAft>
                <a:spcPts val="600"/>
              </a:spcAft>
            </a:pPr>
            <a:endParaRPr lang="en-US" sz="1600" b="1" dirty="0"/>
          </a:p>
          <a:p>
            <a:pPr>
              <a:lnSpc>
                <a:spcPct val="90000"/>
              </a:lnSpc>
              <a:spcAft>
                <a:spcPts val="600"/>
              </a:spcAft>
            </a:pPr>
            <a:r>
              <a:rPr lang="en-US" sz="1600" b="1" dirty="0"/>
              <a:t>2. SOX (Sarbanes-Oxley Act – U.S.)</a:t>
            </a:r>
            <a:endParaRPr lang="en-US" sz="1600" dirty="0"/>
          </a:p>
          <a:p>
            <a:pPr lvl="1" indent="-228600">
              <a:lnSpc>
                <a:spcPct val="90000"/>
              </a:lnSpc>
              <a:spcAft>
                <a:spcPts val="600"/>
              </a:spcAft>
              <a:buFont typeface="Arial" panose="020B0604020202020204" pitchFamily="34" charset="0"/>
              <a:buChar char="•"/>
            </a:pPr>
            <a:r>
              <a:rPr lang="en-US" sz="1600" dirty="0"/>
              <a:t> Requires strong internal controls over financial reporting</a:t>
            </a:r>
          </a:p>
          <a:p>
            <a:pPr lvl="1" indent="-228600">
              <a:lnSpc>
                <a:spcPct val="90000"/>
              </a:lnSpc>
              <a:spcAft>
                <a:spcPts val="600"/>
              </a:spcAft>
              <a:buFont typeface="Arial" panose="020B0604020202020204" pitchFamily="34" charset="0"/>
              <a:buChar char="•"/>
            </a:pPr>
            <a:r>
              <a:rPr lang="en-US" sz="1600" dirty="0"/>
              <a:t>PAM is essential for auditability &amp; accountability in financial systems</a:t>
            </a:r>
          </a:p>
          <a:p>
            <a:pPr>
              <a:lnSpc>
                <a:spcPct val="90000"/>
              </a:lnSpc>
              <a:spcAft>
                <a:spcPts val="600"/>
              </a:spcAft>
            </a:pPr>
            <a:endParaRPr lang="en-US" sz="1600" b="1" dirty="0"/>
          </a:p>
          <a:p>
            <a:pPr>
              <a:lnSpc>
                <a:spcPct val="90000"/>
              </a:lnSpc>
              <a:spcAft>
                <a:spcPts val="600"/>
              </a:spcAft>
            </a:pPr>
            <a:r>
              <a:rPr lang="en-US" sz="1600" b="1" dirty="0"/>
              <a:t>3. FISMA (Federal Information Security Modernization Act)</a:t>
            </a:r>
            <a:endParaRPr lang="en-US" sz="1600" dirty="0"/>
          </a:p>
          <a:p>
            <a:pPr lvl="1" indent="-228600">
              <a:lnSpc>
                <a:spcPct val="90000"/>
              </a:lnSpc>
              <a:spcAft>
                <a:spcPts val="600"/>
              </a:spcAft>
              <a:buFont typeface="Arial" panose="020B0604020202020204" pitchFamily="34" charset="0"/>
              <a:buChar char="•"/>
            </a:pPr>
            <a:r>
              <a:rPr lang="en-US" sz="1600" dirty="0"/>
              <a:t>U.S. federal agencies must secure IT systems</a:t>
            </a:r>
          </a:p>
          <a:p>
            <a:pPr lvl="1" indent="-228600">
              <a:lnSpc>
                <a:spcPct val="90000"/>
              </a:lnSpc>
              <a:spcAft>
                <a:spcPts val="600"/>
              </a:spcAft>
              <a:buFont typeface="Arial" panose="020B0604020202020204" pitchFamily="34" charset="0"/>
              <a:buChar char="•"/>
            </a:pPr>
            <a:r>
              <a:rPr lang="en-US" sz="1600" dirty="0"/>
              <a:t>PAM aligns with CDM (Continuous Diagnostics &amp; Mitigation) requirements</a:t>
            </a:r>
          </a:p>
          <a:p>
            <a:pPr lvl="1" indent="-228600">
              <a:lnSpc>
                <a:spcPct val="90000"/>
              </a:lnSpc>
              <a:spcAft>
                <a:spcPts val="600"/>
              </a:spcAft>
              <a:buFont typeface="Arial" panose="020B0604020202020204" pitchFamily="34" charset="0"/>
              <a:buChar char="•"/>
            </a:pPr>
            <a:endParaRPr lang="en-US" sz="1600" dirty="0"/>
          </a:p>
          <a:p>
            <a:pPr>
              <a:buNone/>
            </a:pPr>
            <a:r>
              <a:rPr lang="en-US" sz="2000" b="1" dirty="0"/>
              <a:t>International Cybersecurity Standards</a:t>
            </a:r>
          </a:p>
          <a:p>
            <a:pPr>
              <a:buNone/>
            </a:pPr>
            <a:endParaRPr lang="en-US" sz="2000" dirty="0"/>
          </a:p>
          <a:p>
            <a:r>
              <a:rPr lang="en-US" sz="1600" b="1" dirty="0"/>
              <a:t>ISO/IEC 27001</a:t>
            </a:r>
            <a:endParaRPr lang="en-US" sz="1600" dirty="0"/>
          </a:p>
          <a:p>
            <a:pPr marL="742950" lvl="1" indent="-285750">
              <a:buFont typeface="Arial" panose="020B0604020202020204" pitchFamily="34" charset="0"/>
              <a:buChar char="•"/>
            </a:pPr>
            <a:r>
              <a:rPr lang="en-US" sz="1600" dirty="0"/>
              <a:t>Global standard for Information Security Management Systems (ISMS)</a:t>
            </a:r>
          </a:p>
          <a:p>
            <a:pPr marL="742950" lvl="1" indent="-285750">
              <a:buFont typeface="Arial" panose="020B0604020202020204" pitchFamily="34" charset="0"/>
              <a:buChar char="•"/>
            </a:pPr>
            <a:r>
              <a:rPr lang="en-US" sz="1600" dirty="0"/>
              <a:t>CyberArk is ISO 27001 certified, proving best-practice security</a:t>
            </a:r>
          </a:p>
        </p:txBody>
      </p:sp>
      <p:sp>
        <p:nvSpPr>
          <p:cNvPr id="21" name="Rectangle 20">
            <a:extLst>
              <a:ext uri="{FF2B5EF4-FFF2-40B4-BE49-F238E27FC236}">
                <a16:creationId xmlns:a16="http://schemas.microsoft.com/office/drawing/2014/main" id="{FCDD9B2C-9850-C008-341F-B5B270B8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30E6EA5-216B-09E7-D87C-90F2D332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336843-8558-5836-ED01-916E27B879D4}"/>
              </a:ext>
            </a:extLst>
          </p:cNvPr>
          <p:cNvSpPr txBox="1"/>
          <p:nvPr/>
        </p:nvSpPr>
        <p:spPr>
          <a:xfrm>
            <a:off x="7746274" y="5290457"/>
            <a:ext cx="184731" cy="369332"/>
          </a:xfrm>
          <a:prstGeom prst="rect">
            <a:avLst/>
          </a:prstGeom>
          <a:noFill/>
        </p:spPr>
        <p:txBody>
          <a:bodyPr wrap="none" rtlCol="0">
            <a:spAutoFit/>
          </a:bodyPr>
          <a:lstStyle/>
          <a:p>
            <a:endParaRPr lang="en-US" dirty="0"/>
          </a:p>
        </p:txBody>
      </p:sp>
      <p:pic>
        <p:nvPicPr>
          <p:cNvPr id="11" name="Graphic 10">
            <a:extLst>
              <a:ext uri="{FF2B5EF4-FFF2-40B4-BE49-F238E27FC236}">
                <a16:creationId xmlns:a16="http://schemas.microsoft.com/office/drawing/2014/main" id="{FEC3DB91-BE21-6C7A-940B-0BBBE35E1F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 y="6454528"/>
            <a:ext cx="1809750" cy="400050"/>
          </a:xfrm>
          <a:prstGeom prst="rect">
            <a:avLst/>
          </a:prstGeom>
        </p:spPr>
      </p:pic>
      <p:sp>
        <p:nvSpPr>
          <p:cNvPr id="13" name="Title 1">
            <a:extLst>
              <a:ext uri="{FF2B5EF4-FFF2-40B4-BE49-F238E27FC236}">
                <a16:creationId xmlns:a16="http://schemas.microsoft.com/office/drawing/2014/main" id="{F54E1EAB-6D6F-F987-87AA-7340FD24D82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Laws &amp; Regulations </a:t>
            </a:r>
            <a:endParaRPr lang="en-US" b="1" dirty="0"/>
          </a:p>
        </p:txBody>
      </p:sp>
      <p:pic>
        <p:nvPicPr>
          <p:cNvPr id="18" name="Picture 17" descr="A person touching a screen with icons&#10;&#10;AI-generated content may be incorrect.">
            <a:extLst>
              <a:ext uri="{FF2B5EF4-FFF2-40B4-BE49-F238E27FC236}">
                <a16:creationId xmlns:a16="http://schemas.microsoft.com/office/drawing/2014/main" id="{3768E7E9-D8BA-8915-A643-0A2128852C1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61069" y="1817637"/>
            <a:ext cx="4297680" cy="2417445"/>
          </a:xfrm>
          <a:prstGeom prst="rect">
            <a:avLst/>
          </a:prstGeom>
        </p:spPr>
      </p:pic>
    </p:spTree>
    <p:extLst>
      <p:ext uri="{BB962C8B-B14F-4D97-AF65-F5344CB8AC3E}">
        <p14:creationId xmlns:p14="http://schemas.microsoft.com/office/powerpoint/2010/main" val="21222712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B201ED-499C-1C3D-1061-26FD4DE3B7A0}"/>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A51F4C-0268-967E-A080-D6ED575CD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162AF2-FD8E-90F8-3980-ACD234BD9D5F}"/>
              </a:ext>
            </a:extLst>
          </p:cNvPr>
          <p:cNvSpPr txBox="1"/>
          <p:nvPr/>
        </p:nvSpPr>
        <p:spPr>
          <a:xfrm>
            <a:off x="838200" y="1729288"/>
            <a:ext cx="6398623" cy="4290512"/>
          </a:xfrm>
          <a:prstGeom prst="rect">
            <a:avLst/>
          </a:prstGeom>
        </p:spPr>
        <p:txBody>
          <a:bodyPr vert="horz" lIns="91440" tIns="45720" rIns="91440" bIns="45720" rtlCol="0" anchor="t">
            <a:normAutofit fontScale="92500" lnSpcReduction="20000"/>
          </a:bodyPr>
          <a:lstStyle/>
          <a:p>
            <a:pPr>
              <a:buNone/>
            </a:pPr>
            <a:r>
              <a:rPr lang="en-US" sz="2000" b="1" dirty="0"/>
              <a:t>Industry-Specific Regulations</a:t>
            </a:r>
          </a:p>
          <a:p>
            <a:pPr>
              <a:buNone/>
            </a:pPr>
            <a:endParaRPr lang="en-US" sz="1600" dirty="0"/>
          </a:p>
          <a:p>
            <a:pPr>
              <a:buNone/>
            </a:pPr>
            <a:r>
              <a:rPr lang="en-US" sz="1500" b="1" dirty="0"/>
              <a:t>1. GLBA (Gramm-Leach-Bliley Act)</a:t>
            </a:r>
            <a:endParaRPr lang="en-US" sz="1500" dirty="0"/>
          </a:p>
          <a:p>
            <a:pPr marL="742950" lvl="1" indent="-285750">
              <a:buFont typeface="Arial" panose="020B0604020202020204" pitchFamily="34" charset="0"/>
              <a:buChar char="•"/>
            </a:pPr>
            <a:r>
              <a:rPr lang="en-US" sz="1500" dirty="0"/>
              <a:t>Applies to financial institutions handling consumer financial data</a:t>
            </a:r>
          </a:p>
          <a:p>
            <a:pPr marL="742950" lvl="1" indent="-285750">
              <a:buFont typeface="Arial" panose="020B0604020202020204" pitchFamily="34" charset="0"/>
              <a:buChar char="•"/>
            </a:pPr>
            <a:r>
              <a:rPr lang="en-US" sz="1500" dirty="0"/>
              <a:t>Requires least privilege access &amp; privileged activity monitoring</a:t>
            </a:r>
          </a:p>
          <a:p>
            <a:pPr>
              <a:buNone/>
            </a:pPr>
            <a:endParaRPr lang="en-US" sz="1500" dirty="0"/>
          </a:p>
          <a:p>
            <a:pPr>
              <a:buNone/>
            </a:pPr>
            <a:r>
              <a:rPr lang="en-US" sz="1500" b="1" dirty="0"/>
              <a:t>2. SWIFT CSCF</a:t>
            </a:r>
            <a:r>
              <a:rPr lang="en-US" sz="1500" dirty="0"/>
              <a:t> (Banking/Finance)</a:t>
            </a:r>
          </a:p>
          <a:p>
            <a:pPr marL="742950" lvl="1" indent="-285750">
              <a:buFont typeface="Arial" panose="020B0604020202020204" pitchFamily="34" charset="0"/>
              <a:buChar char="•"/>
            </a:pPr>
            <a:r>
              <a:rPr lang="en-US" sz="1500" dirty="0"/>
              <a:t>Protects global financial messaging infrastructure</a:t>
            </a:r>
          </a:p>
          <a:p>
            <a:pPr marL="742950" lvl="1" indent="-285750">
              <a:buFont typeface="Arial" panose="020B0604020202020204" pitchFamily="34" charset="0"/>
              <a:buChar char="•"/>
            </a:pPr>
            <a:r>
              <a:rPr lang="en-US" sz="1500" dirty="0"/>
              <a:t>CyberArk supports secure access for SWIFT compliance</a:t>
            </a:r>
          </a:p>
          <a:p>
            <a:pPr>
              <a:buNone/>
            </a:pPr>
            <a:endParaRPr lang="en-US" sz="1500" b="1" dirty="0"/>
          </a:p>
          <a:p>
            <a:pPr>
              <a:buNone/>
            </a:pPr>
            <a:r>
              <a:rPr lang="en-US" sz="1500" b="1" dirty="0"/>
              <a:t>3. HIPAA</a:t>
            </a:r>
            <a:r>
              <a:rPr lang="en-US" sz="1500" dirty="0"/>
              <a:t> (Healthcare – U.S.)</a:t>
            </a:r>
          </a:p>
          <a:p>
            <a:pPr marL="742950" lvl="1" indent="-285750">
              <a:buFont typeface="Arial" panose="020B0604020202020204" pitchFamily="34" charset="0"/>
              <a:buChar char="•"/>
            </a:pPr>
            <a:r>
              <a:rPr lang="en-US" sz="1500" dirty="0"/>
              <a:t>Safeguards patient data and medical records</a:t>
            </a:r>
          </a:p>
          <a:p>
            <a:pPr marL="742950" lvl="1" indent="-285750">
              <a:buFont typeface="Arial" panose="020B0604020202020204" pitchFamily="34" charset="0"/>
              <a:buChar char="•"/>
            </a:pPr>
            <a:r>
              <a:rPr lang="en-US" sz="1500" dirty="0"/>
              <a:t>PAM tools support HIPAA-compliant access controls</a:t>
            </a:r>
          </a:p>
          <a:p>
            <a:pPr lvl="1"/>
            <a:endParaRPr lang="en-US" sz="1500" dirty="0"/>
          </a:p>
          <a:p>
            <a:pPr>
              <a:buNone/>
            </a:pPr>
            <a:r>
              <a:rPr lang="en-US" sz="2000" b="1" dirty="0"/>
              <a:t>U.S. Federal Cybersecurity Guidelines</a:t>
            </a:r>
            <a:endParaRPr lang="en-US" sz="2000" dirty="0"/>
          </a:p>
          <a:p>
            <a:pPr>
              <a:buNone/>
            </a:pPr>
            <a:endParaRPr lang="en-US" sz="1600" b="1" dirty="0"/>
          </a:p>
          <a:p>
            <a:pPr>
              <a:buNone/>
            </a:pPr>
            <a:r>
              <a:rPr lang="en-US" sz="1600" b="1" dirty="0"/>
              <a:t>NIST Framework</a:t>
            </a:r>
            <a:endParaRPr lang="en-US" sz="1600" dirty="0"/>
          </a:p>
          <a:p>
            <a:pPr marL="742950" lvl="1" indent="-285750">
              <a:buFont typeface="Arial" panose="020B0604020202020204" pitchFamily="34" charset="0"/>
              <a:buChar char="•"/>
            </a:pPr>
            <a:r>
              <a:rPr lang="en-US" sz="1600" dirty="0"/>
              <a:t>Cybersecurity best practices and risk management</a:t>
            </a:r>
          </a:p>
          <a:p>
            <a:pPr marL="742950" lvl="1" indent="-285750">
              <a:buFont typeface="Arial" panose="020B0604020202020204" pitchFamily="34" charset="0"/>
              <a:buChar char="•"/>
            </a:pPr>
            <a:r>
              <a:rPr lang="en-US" sz="1600" dirty="0"/>
              <a:t>CyberArk aligns with:</a:t>
            </a:r>
          </a:p>
          <a:p>
            <a:pPr marL="1200150" lvl="2" indent="-285750">
              <a:buFont typeface="Arial" panose="020B0604020202020204" pitchFamily="34" charset="0"/>
              <a:buChar char="•"/>
            </a:pPr>
            <a:r>
              <a:rPr lang="en-US" sz="1600" dirty="0"/>
              <a:t>NIST SP 800-63 (Digital Identity Guidelines)</a:t>
            </a:r>
          </a:p>
          <a:p>
            <a:pPr marL="1200150" lvl="2" indent="-285750">
              <a:buFont typeface="Arial" panose="020B0604020202020204" pitchFamily="34" charset="0"/>
              <a:buChar char="•"/>
            </a:pPr>
            <a:r>
              <a:rPr lang="en-US" sz="1600" dirty="0"/>
              <a:t>NIST SP 800-207 (Zero Trust Architecture)</a:t>
            </a:r>
          </a:p>
          <a:p>
            <a:pPr marL="285750" indent="-285750">
              <a:buFont typeface="Arial" panose="020B0604020202020204" pitchFamily="34" charset="0"/>
              <a:buChar char="•"/>
            </a:pPr>
            <a:endParaRPr lang="en-US" sz="1500" dirty="0"/>
          </a:p>
        </p:txBody>
      </p:sp>
      <p:sp>
        <p:nvSpPr>
          <p:cNvPr id="21" name="Rectangle 20">
            <a:extLst>
              <a:ext uri="{FF2B5EF4-FFF2-40B4-BE49-F238E27FC236}">
                <a16:creationId xmlns:a16="http://schemas.microsoft.com/office/drawing/2014/main" id="{D6AC88E1-C9EF-958F-4EFB-BAF573844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2E1C10-8367-6669-E22F-53EFD2923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4F9C02-08E1-46E0-193F-45BC227F73FC}"/>
              </a:ext>
            </a:extLst>
          </p:cNvPr>
          <p:cNvSpPr txBox="1"/>
          <p:nvPr/>
        </p:nvSpPr>
        <p:spPr>
          <a:xfrm>
            <a:off x="7746274" y="5290457"/>
            <a:ext cx="184731" cy="369332"/>
          </a:xfrm>
          <a:prstGeom prst="rect">
            <a:avLst/>
          </a:prstGeom>
          <a:noFill/>
        </p:spPr>
        <p:txBody>
          <a:bodyPr wrap="none" rtlCol="0">
            <a:spAutoFit/>
          </a:bodyPr>
          <a:lstStyle/>
          <a:p>
            <a:endParaRPr lang="en-US" dirty="0"/>
          </a:p>
        </p:txBody>
      </p:sp>
      <p:pic>
        <p:nvPicPr>
          <p:cNvPr id="11" name="Graphic 10">
            <a:extLst>
              <a:ext uri="{FF2B5EF4-FFF2-40B4-BE49-F238E27FC236}">
                <a16:creationId xmlns:a16="http://schemas.microsoft.com/office/drawing/2014/main" id="{01A13044-130E-D033-F3C4-C9A519F22B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 y="6454528"/>
            <a:ext cx="1809750" cy="400050"/>
          </a:xfrm>
          <a:prstGeom prst="rect">
            <a:avLst/>
          </a:prstGeom>
        </p:spPr>
      </p:pic>
      <p:sp>
        <p:nvSpPr>
          <p:cNvPr id="13" name="Title 1">
            <a:extLst>
              <a:ext uri="{FF2B5EF4-FFF2-40B4-BE49-F238E27FC236}">
                <a16:creationId xmlns:a16="http://schemas.microsoft.com/office/drawing/2014/main" id="{E34F5FF8-B4A1-2150-CE9E-198E25744C0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Laws &amp; Regulations </a:t>
            </a:r>
            <a:endParaRPr lang="en-US" b="1" dirty="0"/>
          </a:p>
        </p:txBody>
      </p:sp>
      <p:pic>
        <p:nvPicPr>
          <p:cNvPr id="2" name="Picture 1">
            <a:extLst>
              <a:ext uri="{FF2B5EF4-FFF2-40B4-BE49-F238E27FC236}">
                <a16:creationId xmlns:a16="http://schemas.microsoft.com/office/drawing/2014/main" id="{57D98EDA-FDDF-E092-4246-BA155F80079B}"/>
              </a:ext>
            </a:extLst>
          </p:cNvPr>
          <p:cNvPicPr>
            <a:picLocks noChangeAspect="1"/>
          </p:cNvPicPr>
          <p:nvPr/>
        </p:nvPicPr>
        <p:blipFill>
          <a:blip r:embed="rId4"/>
          <a:stretch>
            <a:fillRect/>
          </a:stretch>
        </p:blipFill>
        <p:spPr>
          <a:xfrm>
            <a:off x="7406641" y="1995534"/>
            <a:ext cx="4316149" cy="2866931"/>
          </a:xfrm>
          <a:prstGeom prst="rect">
            <a:avLst/>
          </a:prstGeom>
        </p:spPr>
      </p:pic>
    </p:spTree>
    <p:extLst>
      <p:ext uri="{BB962C8B-B14F-4D97-AF65-F5344CB8AC3E}">
        <p14:creationId xmlns:p14="http://schemas.microsoft.com/office/powerpoint/2010/main" val="219068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DB7E53A-7B0B-2D93-5677-58E7D82D91A4}"/>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F55204F4-C9D2-20FC-B0DB-57239794F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DF680EFC-1B28-FE7D-9EF5-BE846DD46651}"/>
              </a:ext>
            </a:extLst>
          </p:cNvPr>
          <p:cNvSpPr txBox="1"/>
          <p:nvPr/>
        </p:nvSpPr>
        <p:spPr>
          <a:xfrm>
            <a:off x="2419289" y="1905506"/>
            <a:ext cx="735342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rPr>
              <a:t>Recommendations</a:t>
            </a:r>
            <a:endParaRPr lang="en-US" sz="4800" dirty="0">
              <a:solidFill>
                <a:schemeClr val="bg1"/>
              </a:solidFill>
            </a:endParaRPr>
          </a:p>
          <a:p>
            <a:pPr algn="ctr"/>
            <a:r>
              <a:rPr lang="en-US" sz="4000" i="1" dirty="0">
                <a:solidFill>
                  <a:schemeClr val="bg1"/>
                </a:solidFill>
              </a:rPr>
              <a:t>Driving decisions with data, strategy, and foresight</a:t>
            </a:r>
          </a:p>
        </p:txBody>
      </p:sp>
    </p:spTree>
    <p:extLst>
      <p:ext uri="{BB962C8B-B14F-4D97-AF65-F5344CB8AC3E}">
        <p14:creationId xmlns:p14="http://schemas.microsoft.com/office/powerpoint/2010/main" val="3275510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FFDF2-C60A-091B-B972-56E0693CFF08}"/>
              </a:ext>
            </a:extLst>
          </p:cNvPr>
          <p:cNvSpPr>
            <a:spLocks noGrp="1"/>
          </p:cNvSpPr>
          <p:nvPr>
            <p:ph type="title"/>
          </p:nvPr>
        </p:nvSpPr>
        <p:spPr>
          <a:xfrm>
            <a:off x="5596501" y="489508"/>
            <a:ext cx="5754896" cy="1667569"/>
          </a:xfrm>
        </p:spPr>
        <p:txBody>
          <a:bodyPr anchor="b">
            <a:normAutofit/>
          </a:bodyPr>
          <a:lstStyle/>
          <a:p>
            <a:r>
              <a:rPr lang="en-US" sz="4000"/>
              <a:t>Agenda</a:t>
            </a:r>
          </a:p>
        </p:txBody>
      </p:sp>
      <p:pic>
        <p:nvPicPr>
          <p:cNvPr id="5" name="Graphic 4">
            <a:extLst>
              <a:ext uri="{FF2B5EF4-FFF2-40B4-BE49-F238E27FC236}">
                <a16:creationId xmlns:a16="http://schemas.microsoft.com/office/drawing/2014/main" id="{CF9F5B2B-4E0D-4CF5-A859-B19A4188E3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8130" y="2784734"/>
            <a:ext cx="3876165" cy="856836"/>
          </a:xfrm>
          <a:prstGeom prst="rect">
            <a:avLst/>
          </a:prstGeom>
        </p:spPr>
      </p:pic>
      <p:sp>
        <p:nvSpPr>
          <p:cNvPr id="17" name="Content Placeholder 2">
            <a:extLst>
              <a:ext uri="{FF2B5EF4-FFF2-40B4-BE49-F238E27FC236}">
                <a16:creationId xmlns:a16="http://schemas.microsoft.com/office/drawing/2014/main" id="{3184C6DE-BA5F-D0FF-5002-8402927DF592}"/>
              </a:ext>
            </a:extLst>
          </p:cNvPr>
          <p:cNvSpPr>
            <a:spLocks noGrp="1"/>
          </p:cNvSpPr>
          <p:nvPr>
            <p:ph idx="1"/>
          </p:nvPr>
        </p:nvSpPr>
        <p:spPr>
          <a:xfrm>
            <a:off x="5596502" y="2405894"/>
            <a:ext cx="5754896" cy="3197464"/>
          </a:xfrm>
        </p:spPr>
        <p:txBody>
          <a:bodyPr vert="horz" lIns="91440" tIns="45720" rIns="91440" bIns="45720" rtlCol="0" anchor="t">
            <a:normAutofit/>
          </a:bodyPr>
          <a:lstStyle/>
          <a:p>
            <a:pPr marL="514350" indent="-514350">
              <a:buAutoNum type="arabicPeriod"/>
            </a:pPr>
            <a:r>
              <a:rPr lang="en-US" sz="2000" dirty="0"/>
              <a:t>Historical Background </a:t>
            </a:r>
          </a:p>
          <a:p>
            <a:pPr marL="514350" indent="-514350">
              <a:buAutoNum type="arabicPeriod"/>
            </a:pPr>
            <a:r>
              <a:rPr lang="en-US" sz="2000" dirty="0"/>
              <a:t>Year 1 </a:t>
            </a:r>
          </a:p>
          <a:p>
            <a:pPr marL="514350" indent="-514350">
              <a:buAutoNum type="arabicPeriod"/>
            </a:pPr>
            <a:r>
              <a:rPr lang="en-US" sz="2000" dirty="0"/>
              <a:t>Year 2</a:t>
            </a:r>
          </a:p>
          <a:p>
            <a:pPr marL="514350" indent="-514350">
              <a:buAutoNum type="arabicPeriod"/>
            </a:pPr>
            <a:r>
              <a:rPr lang="en-US" sz="2000" dirty="0"/>
              <a:t>Year 3</a:t>
            </a:r>
          </a:p>
          <a:p>
            <a:pPr marL="514350" indent="-514350">
              <a:buAutoNum type="arabicPeriod"/>
            </a:pPr>
            <a:r>
              <a:rPr lang="en-US" sz="2000" dirty="0"/>
              <a:t>Zero Day Exploit </a:t>
            </a:r>
          </a:p>
          <a:p>
            <a:pPr marL="514350" indent="-514350">
              <a:buAutoNum type="arabicPeriod"/>
            </a:pPr>
            <a:r>
              <a:rPr lang="en-US" sz="2000" dirty="0"/>
              <a:t>Laws &amp; Regulations </a:t>
            </a:r>
          </a:p>
          <a:p>
            <a:pPr marL="514350" indent="-514350">
              <a:buAutoNum type="arabicPeriod"/>
            </a:pPr>
            <a:r>
              <a:rPr lang="en-US" sz="2000" dirty="0"/>
              <a:t>Wrap up – Conclusion </a:t>
            </a:r>
          </a:p>
          <a:p>
            <a:pPr marL="514350" indent="-514350">
              <a:buAutoNum type="arabicPeriod"/>
            </a:pPr>
            <a:endParaRPr lang="en-US" sz="2000" dirty="0"/>
          </a:p>
        </p:txBody>
      </p:sp>
      <p:sp>
        <p:nvSpPr>
          <p:cNvPr id="18" name="Rectangle 1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8AA26A38-A0E3-954C-79C6-CCF91C8690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 y="6454528"/>
            <a:ext cx="1809750" cy="400050"/>
          </a:xfrm>
          <a:prstGeom prst="rect">
            <a:avLst/>
          </a:prstGeom>
        </p:spPr>
      </p:pic>
    </p:spTree>
    <p:extLst>
      <p:ext uri="{BB962C8B-B14F-4D97-AF65-F5344CB8AC3E}">
        <p14:creationId xmlns:p14="http://schemas.microsoft.com/office/powerpoint/2010/main" val="20200526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761B98-5966-C747-F762-27474540710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47F5C41-309A-50AF-F55D-612B913F50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 y="6454528"/>
            <a:ext cx="1809750" cy="400050"/>
          </a:xfrm>
          <a:prstGeom prst="rect">
            <a:avLst/>
          </a:prstGeom>
        </p:spPr>
      </p:pic>
      <p:sp>
        <p:nvSpPr>
          <p:cNvPr id="6" name="Title 1">
            <a:extLst>
              <a:ext uri="{FF2B5EF4-FFF2-40B4-BE49-F238E27FC236}">
                <a16:creationId xmlns:a16="http://schemas.microsoft.com/office/drawing/2014/main" id="{C8D74EBF-F174-8CFC-68EF-B4DB9036E3A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dirty="0"/>
              <a:t>Our Recommendations </a:t>
            </a:r>
            <a:endParaRPr lang="en-US" b="1" dirty="0"/>
          </a:p>
        </p:txBody>
      </p:sp>
      <p:graphicFrame>
        <p:nvGraphicFramePr>
          <p:cNvPr id="13" name="Content Placeholder 12">
            <a:extLst>
              <a:ext uri="{FF2B5EF4-FFF2-40B4-BE49-F238E27FC236}">
                <a16:creationId xmlns:a16="http://schemas.microsoft.com/office/drawing/2014/main" id="{A0F3D403-5D33-C3B4-3AA6-72C33F85A1F0}"/>
              </a:ext>
            </a:extLst>
          </p:cNvPr>
          <p:cNvGraphicFramePr>
            <a:graphicFrameLocks noGrp="1"/>
          </p:cNvGraphicFramePr>
          <p:nvPr>
            <p:ph idx="1"/>
            <p:extLst>
              <p:ext uri="{D42A27DB-BD31-4B8C-83A1-F6EECF244321}">
                <p14:modId xmlns:p14="http://schemas.microsoft.com/office/powerpoint/2010/main" val="1463101956"/>
              </p:ext>
            </p:extLst>
          </p:nvPr>
        </p:nvGraphicFramePr>
        <p:xfrm>
          <a:off x="838200" y="1524000"/>
          <a:ext cx="10515600" cy="464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4319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84AF96-8B81-5971-79A9-09E65211114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6227CE-0387-D4CA-D64F-CEDE60C352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Thank you </a:t>
            </a:r>
          </a:p>
        </p:txBody>
      </p:sp>
      <p:pic>
        <p:nvPicPr>
          <p:cNvPr id="5" name="Graphic 4">
            <a:extLst>
              <a:ext uri="{FF2B5EF4-FFF2-40B4-BE49-F238E27FC236}">
                <a16:creationId xmlns:a16="http://schemas.microsoft.com/office/drawing/2014/main" id="{6BD3A657-C7DC-B3CB-17BB-4028E904A2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2428" y="2630365"/>
            <a:ext cx="7225748" cy="1597270"/>
          </a:xfrm>
          <a:prstGeom prst="rect">
            <a:avLst/>
          </a:prstGeom>
        </p:spPr>
      </p:pic>
    </p:spTree>
    <p:extLst>
      <p:ext uri="{BB962C8B-B14F-4D97-AF65-F5344CB8AC3E}">
        <p14:creationId xmlns:p14="http://schemas.microsoft.com/office/powerpoint/2010/main" val="952165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84AF96-8B81-5971-79A9-09E652111148}"/>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6227CE-0387-D4CA-D64F-CEDE60C352A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Citations</a:t>
            </a:r>
          </a:p>
        </p:txBody>
      </p:sp>
      <p:sp>
        <p:nvSpPr>
          <p:cNvPr id="3" name="TextBox 2">
            <a:extLst>
              <a:ext uri="{FF2B5EF4-FFF2-40B4-BE49-F238E27FC236}">
                <a16:creationId xmlns:a16="http://schemas.microsoft.com/office/drawing/2014/main" id="{897983E1-2E1B-FF8D-E57F-E57EE1DC11C7}"/>
              </a:ext>
            </a:extLst>
          </p:cNvPr>
          <p:cNvSpPr txBox="1"/>
          <p:nvPr/>
        </p:nvSpPr>
        <p:spPr>
          <a:xfrm>
            <a:off x="3998846" y="0"/>
            <a:ext cx="8193153" cy="6555641"/>
          </a:xfrm>
          <a:prstGeom prst="rect">
            <a:avLst/>
          </a:prstGeom>
          <a:noFill/>
        </p:spPr>
        <p:txBody>
          <a:bodyPr wrap="square" rtlCol="0">
            <a:spAutoFit/>
          </a:bodyPr>
          <a:lstStyle/>
          <a:p>
            <a:pPr marL="228600" indent="-228600">
              <a:buFont typeface="+mj-lt"/>
              <a:buAutoNum type="arabicPeriod"/>
            </a:pPr>
            <a:r>
              <a:rPr lang="en-US" sz="1200" dirty="0"/>
              <a:t>Harvard Business School Case – “CyberArk: Protecting the Keys to the IT Kingdom”</a:t>
            </a:r>
          </a:p>
          <a:p>
            <a:pPr marL="685800" lvl="1" indent="-228600">
              <a:buFont typeface="Arial" panose="020B0604020202020204" pitchFamily="34" charset="0"/>
              <a:buChar char="•"/>
            </a:pPr>
            <a:r>
              <a:rPr lang="en-US" sz="1200" dirty="0"/>
              <a:t>https://</a:t>
            </a:r>
            <a:r>
              <a:rPr lang="en-US" sz="1200" dirty="0" err="1"/>
              <a:t>hbsp.harvard.edu</a:t>
            </a:r>
            <a:r>
              <a:rPr lang="en-US" sz="1200" dirty="0"/>
              <a:t>/product/724406-PDF-ENG</a:t>
            </a:r>
          </a:p>
          <a:p>
            <a:pPr marL="228600" indent="-228600">
              <a:buFont typeface="+mj-lt"/>
              <a:buAutoNum type="arabicPeriod"/>
            </a:pPr>
            <a:r>
              <a:rPr lang="en-US" sz="1200" dirty="0"/>
              <a:t>CyberArk Official Website</a:t>
            </a:r>
          </a:p>
          <a:p>
            <a:pPr marL="685800" lvl="1" indent="-228600">
              <a:buFont typeface="Arial" panose="020B0604020202020204" pitchFamily="34" charset="0"/>
              <a:buChar char="•"/>
            </a:pPr>
            <a:r>
              <a:rPr lang="en-US" sz="1200" dirty="0"/>
              <a:t>https://</a:t>
            </a:r>
            <a:r>
              <a:rPr lang="en-US" sz="1200" dirty="0" err="1"/>
              <a:t>www.cyberark.com</a:t>
            </a:r>
            <a:endParaRPr lang="en-US" sz="1200" dirty="0"/>
          </a:p>
          <a:p>
            <a:pPr marL="228600" indent="-228600">
              <a:buFont typeface="+mj-lt"/>
              <a:buAutoNum type="arabicPeriod"/>
            </a:pPr>
            <a:r>
              <a:rPr lang="en-US" sz="1200" dirty="0"/>
              <a:t>CyberArk Investor Relations &amp; Reports</a:t>
            </a:r>
          </a:p>
          <a:p>
            <a:pPr marL="685800" lvl="1" indent="-228600">
              <a:buFont typeface="Arial" panose="020B0604020202020204" pitchFamily="34" charset="0"/>
              <a:buChar char="•"/>
            </a:pPr>
            <a:r>
              <a:rPr lang="en-US" sz="1200" dirty="0"/>
              <a:t>https://</a:t>
            </a:r>
            <a:r>
              <a:rPr lang="en-US" sz="1200" dirty="0" err="1"/>
              <a:t>investors.cyberark.com</a:t>
            </a:r>
            <a:r>
              <a:rPr lang="en-US" sz="1200" dirty="0"/>
              <a:t>/</a:t>
            </a:r>
          </a:p>
          <a:p>
            <a:pPr marL="228600" indent="-228600">
              <a:buFont typeface="+mj-lt"/>
              <a:buAutoNum type="arabicPeriod"/>
            </a:pPr>
            <a:r>
              <a:rPr lang="en-US" sz="1200" dirty="0"/>
              <a:t>CyberArk Blog: Threat Research &amp; Updates</a:t>
            </a:r>
          </a:p>
          <a:p>
            <a:pPr marL="685800" lvl="1" indent="-228600">
              <a:buFont typeface="Arial" panose="020B0604020202020204" pitchFamily="34" charset="0"/>
              <a:buChar char="•"/>
            </a:pPr>
            <a:r>
              <a:rPr lang="en-US" sz="1200" dirty="0"/>
              <a:t>https://</a:t>
            </a:r>
            <a:r>
              <a:rPr lang="en-US" sz="1200" dirty="0" err="1"/>
              <a:t>www.cyberark.com</a:t>
            </a:r>
            <a:r>
              <a:rPr lang="en-US" sz="1200" dirty="0"/>
              <a:t>/resources/threat-research-blog</a:t>
            </a:r>
          </a:p>
          <a:p>
            <a:pPr marL="228600" indent="-228600">
              <a:buFont typeface="+mj-lt"/>
              <a:buAutoNum type="arabicPeriod"/>
            </a:pPr>
            <a:r>
              <a:rPr lang="en-US" sz="1200" dirty="0"/>
              <a:t>MITRE CVE Directory – CVE-2024-39708</a:t>
            </a:r>
          </a:p>
          <a:p>
            <a:pPr marL="685800" lvl="1" indent="-228600">
              <a:buFont typeface="Arial" panose="020B0604020202020204" pitchFamily="34" charset="0"/>
              <a:buChar char="•"/>
            </a:pPr>
            <a:r>
              <a:rPr lang="en-US" sz="1200" dirty="0"/>
              <a:t>https://</a:t>
            </a:r>
            <a:r>
              <a:rPr lang="en-US" sz="1200" dirty="0" err="1"/>
              <a:t>cve.mitre.org</a:t>
            </a:r>
            <a:r>
              <a:rPr lang="en-US" sz="1200" dirty="0"/>
              <a:t>/</a:t>
            </a:r>
            <a:r>
              <a:rPr lang="en-US" sz="1200" dirty="0" err="1"/>
              <a:t>cgi</a:t>
            </a:r>
            <a:r>
              <a:rPr lang="en-US" sz="1200" dirty="0"/>
              <a:t>-bin/</a:t>
            </a:r>
            <a:r>
              <a:rPr lang="en-US" sz="1200" dirty="0" err="1"/>
              <a:t>cvename.cgi?name</a:t>
            </a:r>
            <a:r>
              <a:rPr lang="en-US" sz="1200" dirty="0"/>
              <a:t>=CVE-2024-39708</a:t>
            </a:r>
          </a:p>
          <a:p>
            <a:pPr marL="228600" indent="-228600">
              <a:buFont typeface="+mj-lt"/>
              <a:buAutoNum type="arabicPeriod"/>
            </a:pPr>
            <a:r>
              <a:rPr lang="en-US" sz="1200" dirty="0"/>
              <a:t>NIST National Vulnerability Database (NVD)</a:t>
            </a:r>
          </a:p>
          <a:p>
            <a:pPr marL="685800" lvl="1" indent="-228600">
              <a:buFont typeface="Arial" panose="020B0604020202020204" pitchFamily="34" charset="0"/>
              <a:buChar char="•"/>
            </a:pPr>
            <a:r>
              <a:rPr lang="en-US" sz="1200" dirty="0"/>
              <a:t>https://</a:t>
            </a:r>
            <a:r>
              <a:rPr lang="en-US" sz="1200" dirty="0" err="1"/>
              <a:t>nvd.nist.gov</a:t>
            </a:r>
            <a:r>
              <a:rPr lang="en-US" sz="1200" dirty="0"/>
              <a:t>/vuln/detail/CVE-2024-39708</a:t>
            </a:r>
          </a:p>
          <a:p>
            <a:pPr marL="228600" indent="-228600">
              <a:buFont typeface="+mj-lt"/>
              <a:buAutoNum type="arabicPeriod"/>
            </a:pPr>
            <a:r>
              <a:rPr lang="en-US" sz="1200" dirty="0"/>
              <a:t>NIST Cybersecurity Framework (CSF)</a:t>
            </a:r>
          </a:p>
          <a:p>
            <a:pPr marL="685800" lvl="1" indent="-228600">
              <a:buFont typeface="Arial" panose="020B0604020202020204" pitchFamily="34" charset="0"/>
              <a:buChar char="•"/>
            </a:pPr>
            <a:r>
              <a:rPr lang="en-US" sz="1200" dirty="0"/>
              <a:t>https://</a:t>
            </a:r>
            <a:r>
              <a:rPr lang="en-US" sz="1200" dirty="0" err="1"/>
              <a:t>www.nist.gov</a:t>
            </a:r>
            <a:r>
              <a:rPr lang="en-US" sz="1200" dirty="0"/>
              <a:t>/</a:t>
            </a:r>
            <a:r>
              <a:rPr lang="en-US" sz="1200" dirty="0" err="1"/>
              <a:t>cyberframework</a:t>
            </a:r>
            <a:endParaRPr lang="en-US" sz="1200" dirty="0"/>
          </a:p>
          <a:p>
            <a:pPr marL="228600" indent="-228600">
              <a:buFont typeface="+mj-lt"/>
              <a:buAutoNum type="arabicPeriod"/>
            </a:pPr>
            <a:r>
              <a:rPr lang="en-US" sz="1200" dirty="0"/>
              <a:t>General Data Protection Regulation (GDPR)</a:t>
            </a:r>
          </a:p>
          <a:p>
            <a:pPr marL="685800" lvl="1" indent="-228600">
              <a:buFont typeface="Arial" panose="020B0604020202020204" pitchFamily="34" charset="0"/>
              <a:buChar char="•"/>
            </a:pPr>
            <a:r>
              <a:rPr lang="en-US" sz="1200" dirty="0"/>
              <a:t>https://</a:t>
            </a:r>
            <a:r>
              <a:rPr lang="en-US" sz="1200" dirty="0" err="1"/>
              <a:t>gdpr.eu</a:t>
            </a:r>
            <a:r>
              <a:rPr lang="en-US" sz="1200" dirty="0"/>
              <a:t>/</a:t>
            </a:r>
          </a:p>
          <a:p>
            <a:pPr marL="228600" indent="-228600">
              <a:buFont typeface="+mj-lt"/>
              <a:buAutoNum type="arabicPeriod"/>
            </a:pPr>
            <a:r>
              <a:rPr lang="en-US" sz="1200" dirty="0"/>
              <a:t>Sarbanes-Oxley (SOX) Compliance</a:t>
            </a:r>
          </a:p>
          <a:p>
            <a:pPr marL="685800" lvl="1" indent="-228600">
              <a:buFont typeface="Arial" panose="020B0604020202020204" pitchFamily="34" charset="0"/>
              <a:buChar char="•"/>
            </a:pPr>
            <a:r>
              <a:rPr lang="en-US" sz="1200" dirty="0"/>
              <a:t>https://</a:t>
            </a:r>
            <a:r>
              <a:rPr lang="en-US" sz="1200" dirty="0" err="1"/>
              <a:t>www.soxlaw.com</a:t>
            </a:r>
            <a:r>
              <a:rPr lang="en-US" sz="1200" dirty="0"/>
              <a:t>/</a:t>
            </a:r>
          </a:p>
          <a:p>
            <a:pPr marL="228600" indent="-228600">
              <a:buFont typeface="+mj-lt"/>
              <a:buAutoNum type="arabicPeriod"/>
            </a:pPr>
            <a:r>
              <a:rPr lang="en-US" sz="1200" dirty="0"/>
              <a:t>HIPAA Security Rule</a:t>
            </a:r>
          </a:p>
          <a:p>
            <a:pPr marL="685800" lvl="1" indent="-228600">
              <a:buFont typeface="Arial" panose="020B0604020202020204" pitchFamily="34" charset="0"/>
              <a:buChar char="•"/>
            </a:pPr>
            <a:r>
              <a:rPr lang="en-US" sz="1200" dirty="0"/>
              <a:t>https://</a:t>
            </a:r>
            <a:r>
              <a:rPr lang="en-US" sz="1200" dirty="0" err="1"/>
              <a:t>www.hhs.gov</a:t>
            </a:r>
            <a:r>
              <a:rPr lang="en-US" sz="1200" dirty="0"/>
              <a:t>/</a:t>
            </a:r>
            <a:r>
              <a:rPr lang="en-US" sz="1200" dirty="0" err="1"/>
              <a:t>hipaa</a:t>
            </a:r>
            <a:r>
              <a:rPr lang="en-US" sz="1200" dirty="0"/>
              <a:t>/for-professionals/security/</a:t>
            </a:r>
            <a:r>
              <a:rPr lang="en-US" sz="1200" dirty="0" err="1"/>
              <a:t>index.html</a:t>
            </a:r>
            <a:endParaRPr lang="en-US" sz="1200" dirty="0"/>
          </a:p>
          <a:p>
            <a:pPr marL="228600" indent="-228600">
              <a:buFont typeface="+mj-lt"/>
              <a:buAutoNum type="arabicPeriod"/>
            </a:pPr>
            <a:r>
              <a:rPr lang="en-US" sz="1200" dirty="0"/>
              <a:t>Gartner Magic Quadrant for PAM (2023/2024)</a:t>
            </a:r>
          </a:p>
          <a:p>
            <a:pPr marL="685800" lvl="1" indent="-228600">
              <a:buFont typeface="Arial" panose="020B0604020202020204" pitchFamily="34" charset="0"/>
              <a:buChar char="•"/>
            </a:pPr>
            <a:r>
              <a:rPr lang="en-US" sz="1200" dirty="0"/>
              <a:t>https://</a:t>
            </a:r>
            <a:r>
              <a:rPr lang="en-US" sz="1200" dirty="0" err="1"/>
              <a:t>www.gartner.com</a:t>
            </a:r>
            <a:r>
              <a:rPr lang="en-US" sz="1200" dirty="0"/>
              <a:t>/</a:t>
            </a:r>
            <a:r>
              <a:rPr lang="en-US" sz="1200" dirty="0" err="1"/>
              <a:t>en</a:t>
            </a:r>
            <a:r>
              <a:rPr lang="en-US" sz="1200" dirty="0"/>
              <a:t>/documents/3988084</a:t>
            </a:r>
          </a:p>
          <a:p>
            <a:pPr marL="228600" indent="-228600">
              <a:buFont typeface="+mj-lt"/>
              <a:buAutoNum type="arabicPeriod"/>
            </a:pPr>
            <a:r>
              <a:rPr lang="en-US" sz="1200" dirty="0"/>
              <a:t>Forrester Wave: Privileged Identity Management, Q4 2023</a:t>
            </a:r>
          </a:p>
          <a:p>
            <a:pPr marL="685800" lvl="1" indent="-228600">
              <a:buFont typeface="Arial" panose="020B0604020202020204" pitchFamily="34" charset="0"/>
              <a:buChar char="•"/>
            </a:pPr>
            <a:r>
              <a:rPr lang="en-US" sz="1200" dirty="0"/>
              <a:t>https://</a:t>
            </a:r>
            <a:r>
              <a:rPr lang="en-US" sz="1200" dirty="0" err="1"/>
              <a:t>www.forrester.com</a:t>
            </a:r>
            <a:r>
              <a:rPr lang="en-US" sz="1200" dirty="0"/>
              <a:t>/report/the-forrester-wave-privileged-identity-management-q4-2023/RES178041</a:t>
            </a:r>
          </a:p>
          <a:p>
            <a:pPr marL="228600" indent="-228600">
              <a:buFont typeface="+mj-lt"/>
              <a:buAutoNum type="arabicPeriod"/>
            </a:pPr>
            <a:r>
              <a:rPr lang="en-US" sz="1200" dirty="0" err="1"/>
              <a:t>BeyondTrust</a:t>
            </a:r>
            <a:r>
              <a:rPr lang="en-US" sz="1200" dirty="0"/>
              <a:t> (Competitor Website)</a:t>
            </a:r>
          </a:p>
          <a:p>
            <a:pPr marL="685800" lvl="1" indent="-228600">
              <a:buFont typeface="Arial" panose="020B0604020202020204" pitchFamily="34" charset="0"/>
              <a:buChar char="•"/>
            </a:pPr>
            <a:r>
              <a:rPr lang="en-US" sz="1200" dirty="0"/>
              <a:t>https://</a:t>
            </a:r>
            <a:r>
              <a:rPr lang="en-US" sz="1200" dirty="0" err="1"/>
              <a:t>www.beyondtrust.com</a:t>
            </a:r>
            <a:endParaRPr lang="en-US" sz="1200" dirty="0"/>
          </a:p>
          <a:p>
            <a:pPr marL="228600" indent="-228600">
              <a:buFont typeface="+mj-lt"/>
              <a:buAutoNum type="arabicPeriod"/>
            </a:pPr>
            <a:r>
              <a:rPr lang="en-US" sz="1200" dirty="0" err="1"/>
              <a:t>ThycoticCentrify</a:t>
            </a:r>
            <a:r>
              <a:rPr lang="en-US" sz="1200" dirty="0"/>
              <a:t> (now </a:t>
            </a:r>
            <a:r>
              <a:rPr lang="en-US" sz="1200" dirty="0" err="1"/>
              <a:t>Delinea</a:t>
            </a:r>
            <a:r>
              <a:rPr lang="en-US" sz="1200" dirty="0"/>
              <a:t>)</a:t>
            </a:r>
          </a:p>
          <a:p>
            <a:pPr marL="685800" lvl="1" indent="-228600">
              <a:buFont typeface="Arial" panose="020B0604020202020204" pitchFamily="34" charset="0"/>
              <a:buChar char="•"/>
            </a:pPr>
            <a:r>
              <a:rPr lang="en-US" sz="1200" dirty="0"/>
              <a:t>https://</a:t>
            </a:r>
            <a:r>
              <a:rPr lang="en-US" sz="1200" dirty="0" err="1"/>
              <a:t>www.delinea.com</a:t>
            </a:r>
            <a:endParaRPr lang="en-US" sz="1200" dirty="0"/>
          </a:p>
          <a:p>
            <a:pPr marL="228600" indent="-228600">
              <a:buFont typeface="+mj-lt"/>
              <a:buAutoNum type="arabicPeriod"/>
            </a:pPr>
            <a:r>
              <a:rPr lang="en-US" sz="1200" dirty="0"/>
              <a:t>MITRE ATT&amp;CK Framework</a:t>
            </a:r>
          </a:p>
          <a:p>
            <a:pPr marL="685800" lvl="1" indent="-228600">
              <a:buFont typeface="Arial" panose="020B0604020202020204" pitchFamily="34" charset="0"/>
              <a:buChar char="•"/>
            </a:pPr>
            <a:r>
              <a:rPr lang="en-US" sz="1200" dirty="0"/>
              <a:t>https://</a:t>
            </a:r>
            <a:r>
              <a:rPr lang="en-US" sz="1200" dirty="0" err="1"/>
              <a:t>attack.mitre.org</a:t>
            </a:r>
            <a:endParaRPr lang="en-US" sz="1200" dirty="0"/>
          </a:p>
          <a:p>
            <a:pPr marL="228600" indent="-228600">
              <a:buFont typeface="+mj-lt"/>
              <a:buAutoNum type="arabicPeriod"/>
            </a:pPr>
            <a:r>
              <a:rPr lang="en-US" sz="1200" dirty="0"/>
              <a:t>CISA – Zero Trust Maturity Model</a:t>
            </a:r>
          </a:p>
          <a:p>
            <a:pPr marL="685800" lvl="1" indent="-228600">
              <a:buFont typeface="Arial" panose="020B0604020202020204" pitchFamily="34" charset="0"/>
              <a:buChar char="•"/>
            </a:pPr>
            <a:r>
              <a:rPr lang="en-US" sz="1200" dirty="0"/>
              <a:t>https://</a:t>
            </a:r>
            <a:r>
              <a:rPr lang="en-US" sz="1200" dirty="0" err="1"/>
              <a:t>www.cisa.gov</a:t>
            </a:r>
            <a:r>
              <a:rPr lang="en-US" sz="1200" dirty="0"/>
              <a:t>/resources-tools/resources/zero-trust-maturity-model</a:t>
            </a:r>
          </a:p>
          <a:p>
            <a:pPr marL="228600" indent="-228600">
              <a:buFont typeface="+mj-lt"/>
              <a:buAutoNum type="arabicPeriod"/>
            </a:pPr>
            <a:r>
              <a:rPr lang="en-US" sz="1200" dirty="0"/>
              <a:t>Splunk Security Blog</a:t>
            </a:r>
          </a:p>
          <a:p>
            <a:pPr marL="685800" lvl="1" indent="-228600">
              <a:buFont typeface="Arial" panose="020B0604020202020204" pitchFamily="34" charset="0"/>
              <a:buChar char="•"/>
            </a:pPr>
            <a:r>
              <a:rPr lang="en-US" sz="1200" dirty="0"/>
              <a:t>https://</a:t>
            </a:r>
            <a:r>
              <a:rPr lang="en-US" sz="1200" dirty="0" err="1"/>
              <a:t>www.splunk.com</a:t>
            </a:r>
            <a:r>
              <a:rPr lang="en-US" sz="1200" dirty="0"/>
              <a:t>/</a:t>
            </a:r>
            <a:r>
              <a:rPr lang="en-US" sz="1200" dirty="0" err="1"/>
              <a:t>en_us</a:t>
            </a:r>
            <a:r>
              <a:rPr lang="en-US" sz="1200" dirty="0"/>
              <a:t>/blog/</a:t>
            </a:r>
            <a:r>
              <a:rPr lang="en-US" sz="1200" dirty="0" err="1"/>
              <a:t>security.html</a:t>
            </a:r>
            <a:br>
              <a:rPr lang="en-US" sz="1200" dirty="0"/>
            </a:br>
            <a:endParaRPr lang="en-US" sz="1200" dirty="0"/>
          </a:p>
        </p:txBody>
      </p:sp>
    </p:spTree>
    <p:extLst>
      <p:ext uri="{BB962C8B-B14F-4D97-AF65-F5344CB8AC3E}">
        <p14:creationId xmlns:p14="http://schemas.microsoft.com/office/powerpoint/2010/main" val="4065341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63C1F2-F54D-D68C-7330-7F4915BBF0BC}"/>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FEC3A19A-95DC-08C8-AC41-5FB0EFF6A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graphicFrame>
        <p:nvGraphicFramePr>
          <p:cNvPr id="30" name="Content Placeholder 29">
            <a:extLst>
              <a:ext uri="{FF2B5EF4-FFF2-40B4-BE49-F238E27FC236}">
                <a16:creationId xmlns:a16="http://schemas.microsoft.com/office/drawing/2014/main" id="{20A4E245-786F-6699-AE3F-1C1C269E12E1}"/>
              </a:ext>
            </a:extLst>
          </p:cNvPr>
          <p:cNvGraphicFramePr>
            <a:graphicFrameLocks noGrp="1"/>
          </p:cNvGraphicFramePr>
          <p:nvPr>
            <p:ph idx="1"/>
          </p:nvPr>
        </p:nvGraphicFramePr>
        <p:xfrm>
          <a:off x="838200" y="1524000"/>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Title 1">
            <a:extLst>
              <a:ext uri="{FF2B5EF4-FFF2-40B4-BE49-F238E27FC236}">
                <a16:creationId xmlns:a16="http://schemas.microsoft.com/office/drawing/2014/main" id="{F9CC0A1D-C33E-AF3D-5DFE-F4F95535011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Zero Day Exploit Questions &amp; Solutions  </a:t>
            </a:r>
            <a:endParaRPr lang="en-US" b="1" dirty="0"/>
          </a:p>
        </p:txBody>
      </p:sp>
    </p:spTree>
    <p:extLst>
      <p:ext uri="{BB962C8B-B14F-4D97-AF65-F5344CB8AC3E}">
        <p14:creationId xmlns:p14="http://schemas.microsoft.com/office/powerpoint/2010/main" val="14566933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A3C475-C587-2123-B042-97DD31A8D6BF}"/>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8095CC2D-F308-B155-6312-3E0D6D1062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graphicFrame>
        <p:nvGraphicFramePr>
          <p:cNvPr id="30" name="Content Placeholder 29">
            <a:extLst>
              <a:ext uri="{FF2B5EF4-FFF2-40B4-BE49-F238E27FC236}">
                <a16:creationId xmlns:a16="http://schemas.microsoft.com/office/drawing/2014/main" id="{E28C041D-5478-A91E-9F0E-A69CDD247A24}"/>
              </a:ext>
            </a:extLst>
          </p:cNvPr>
          <p:cNvGraphicFramePr>
            <a:graphicFrameLocks noGrp="1"/>
          </p:cNvGraphicFramePr>
          <p:nvPr>
            <p:ph idx="1"/>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Title 1">
            <a:extLst>
              <a:ext uri="{FF2B5EF4-FFF2-40B4-BE49-F238E27FC236}">
                <a16:creationId xmlns:a16="http://schemas.microsoft.com/office/drawing/2014/main" id="{02BA0DA9-7129-6863-52D5-4F609D8C2B3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Zero Day Exploit Questions &amp; Solutions  </a:t>
            </a:r>
            <a:endParaRPr lang="en-US" b="1" dirty="0"/>
          </a:p>
        </p:txBody>
      </p:sp>
    </p:spTree>
    <p:extLst>
      <p:ext uri="{BB962C8B-B14F-4D97-AF65-F5344CB8AC3E}">
        <p14:creationId xmlns:p14="http://schemas.microsoft.com/office/powerpoint/2010/main" val="34990140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8D03D7-3A9B-48FC-580D-965783A8EADD}"/>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E0B05758-F177-2486-94FB-1C89FE1B25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graphicFrame>
        <p:nvGraphicFramePr>
          <p:cNvPr id="30" name="Content Placeholder 29">
            <a:extLst>
              <a:ext uri="{FF2B5EF4-FFF2-40B4-BE49-F238E27FC236}">
                <a16:creationId xmlns:a16="http://schemas.microsoft.com/office/drawing/2014/main" id="{1FBFCB7B-C178-AF1D-42E5-051698956970}"/>
              </a:ext>
            </a:extLst>
          </p:cNvPr>
          <p:cNvGraphicFramePr>
            <a:graphicFrameLocks noGrp="1"/>
          </p:cNvGraphicFramePr>
          <p:nvPr>
            <p:ph idx="1"/>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8" name="Title 1">
            <a:extLst>
              <a:ext uri="{FF2B5EF4-FFF2-40B4-BE49-F238E27FC236}">
                <a16:creationId xmlns:a16="http://schemas.microsoft.com/office/drawing/2014/main" id="{BDF8EF20-B70A-7B12-2E90-D56D59C301A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Zero Day Exploit Questions &amp; Solutions  </a:t>
            </a:r>
            <a:endParaRPr lang="en-US" b="1" dirty="0"/>
          </a:p>
        </p:txBody>
      </p:sp>
    </p:spTree>
    <p:extLst>
      <p:ext uri="{BB962C8B-B14F-4D97-AF65-F5344CB8AC3E}">
        <p14:creationId xmlns:p14="http://schemas.microsoft.com/office/powerpoint/2010/main" val="29442102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AA3E7C3D-1404-575D-51D4-AF4A1A32D8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E41FF0A-EA5E-5B72-8E71-87A71AC88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5BC249-7EFD-4F46-56DC-DA26B1EFB25A}"/>
              </a:ext>
            </a:extLst>
          </p:cNvPr>
          <p:cNvSpPr txBox="1"/>
          <p:nvPr/>
        </p:nvSpPr>
        <p:spPr>
          <a:xfrm>
            <a:off x="5099193" y="1897980"/>
            <a:ext cx="7092805" cy="3522569"/>
          </a:xfrm>
          <a:prstGeom prst="rect">
            <a:avLst/>
          </a:prstGeom>
        </p:spPr>
        <p:txBody>
          <a:bodyPr vert="horz" lIns="91440" tIns="45720" rIns="91440" bIns="45720" rtlCol="0" anchor="t">
            <a:normAutofit/>
          </a:bodyPr>
          <a:lstStyle/>
          <a:p>
            <a:pPr>
              <a:buNone/>
            </a:pPr>
            <a:r>
              <a:rPr lang="en-US" sz="2000" b="1" dirty="0"/>
              <a:t>International Cybersecurity Standards</a:t>
            </a:r>
          </a:p>
          <a:p>
            <a:pPr>
              <a:buNone/>
            </a:pPr>
            <a:endParaRPr lang="en-US" sz="2000" dirty="0"/>
          </a:p>
          <a:p>
            <a:r>
              <a:rPr lang="en-US" sz="1600" b="1" dirty="0"/>
              <a:t>ISO/IEC 27001</a:t>
            </a:r>
            <a:endParaRPr lang="en-US" sz="1600" dirty="0"/>
          </a:p>
          <a:p>
            <a:pPr marL="742950" lvl="1" indent="-285750">
              <a:buFont typeface="Arial" panose="020B0604020202020204" pitchFamily="34" charset="0"/>
              <a:buChar char="•"/>
            </a:pPr>
            <a:r>
              <a:rPr lang="en-US" sz="1600" dirty="0"/>
              <a:t>Global standard for Information Security Management Systems (ISMS)</a:t>
            </a:r>
          </a:p>
          <a:p>
            <a:pPr marL="742950" lvl="1" indent="-285750">
              <a:buFont typeface="Arial" panose="020B0604020202020204" pitchFamily="34" charset="0"/>
              <a:buChar char="•"/>
            </a:pPr>
            <a:r>
              <a:rPr lang="en-US" sz="1600" dirty="0"/>
              <a:t>CyberArk is ISO 27001 certified, proving best-practice security</a:t>
            </a:r>
          </a:p>
          <a:p>
            <a:pPr lvl="1"/>
            <a:endParaRPr lang="en-US" sz="1600" dirty="0"/>
          </a:p>
          <a:p>
            <a:pPr>
              <a:buNone/>
            </a:pPr>
            <a:r>
              <a:rPr lang="en-US" sz="2000" b="1" dirty="0"/>
              <a:t>U.S. Federal Cybersecurity Guidelines</a:t>
            </a:r>
            <a:endParaRPr lang="en-US" sz="2000" dirty="0"/>
          </a:p>
          <a:p>
            <a:pPr>
              <a:buNone/>
            </a:pPr>
            <a:endParaRPr lang="en-US" sz="1600" b="1" dirty="0"/>
          </a:p>
          <a:p>
            <a:pPr>
              <a:buNone/>
            </a:pPr>
            <a:r>
              <a:rPr lang="en-US" sz="1600" b="1" dirty="0"/>
              <a:t>NIST Framework</a:t>
            </a:r>
            <a:endParaRPr lang="en-US" sz="1600" dirty="0"/>
          </a:p>
          <a:p>
            <a:pPr marL="742950" lvl="1" indent="-285750">
              <a:buFont typeface="Arial" panose="020B0604020202020204" pitchFamily="34" charset="0"/>
              <a:buChar char="•"/>
            </a:pPr>
            <a:r>
              <a:rPr lang="en-US" sz="1600" dirty="0"/>
              <a:t>Cybersecurity best practices and risk management</a:t>
            </a:r>
          </a:p>
          <a:p>
            <a:pPr marL="742950" lvl="1" indent="-285750">
              <a:buFont typeface="Arial" panose="020B0604020202020204" pitchFamily="34" charset="0"/>
              <a:buChar char="•"/>
            </a:pPr>
            <a:r>
              <a:rPr lang="en-US" sz="1600" dirty="0"/>
              <a:t>CyberArk aligns with:</a:t>
            </a:r>
          </a:p>
          <a:p>
            <a:pPr marL="1200150" lvl="2" indent="-285750">
              <a:buFont typeface="Arial" panose="020B0604020202020204" pitchFamily="34" charset="0"/>
              <a:buChar char="•"/>
            </a:pPr>
            <a:r>
              <a:rPr lang="en-US" sz="1600" dirty="0"/>
              <a:t>NIST SP 800-63 (Digital Identity Guidelines)</a:t>
            </a:r>
          </a:p>
          <a:p>
            <a:pPr marL="1200150" lvl="2" indent="-285750">
              <a:buFont typeface="Arial" panose="020B0604020202020204" pitchFamily="34" charset="0"/>
              <a:buChar char="•"/>
            </a:pPr>
            <a:r>
              <a:rPr lang="en-US" sz="1600" dirty="0"/>
              <a:t>NIST SP 800-207 (Zero Trust Architecture)</a:t>
            </a:r>
          </a:p>
          <a:p>
            <a:pPr lvl="1"/>
            <a:endParaRPr lang="en-US" sz="1600" dirty="0"/>
          </a:p>
        </p:txBody>
      </p:sp>
      <p:sp>
        <p:nvSpPr>
          <p:cNvPr id="21" name="Rectangle 20">
            <a:extLst>
              <a:ext uri="{FF2B5EF4-FFF2-40B4-BE49-F238E27FC236}">
                <a16:creationId xmlns:a16="http://schemas.microsoft.com/office/drawing/2014/main" id="{F9C5CEAB-E611-B201-6350-EB533F391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656C49-12E4-AC9D-5FD1-CCF4DE65A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5F297D-ACDC-FF73-A5FD-9DE936479AE2}"/>
              </a:ext>
            </a:extLst>
          </p:cNvPr>
          <p:cNvSpPr txBox="1"/>
          <p:nvPr/>
        </p:nvSpPr>
        <p:spPr>
          <a:xfrm>
            <a:off x="7746274" y="5290457"/>
            <a:ext cx="184731" cy="369332"/>
          </a:xfrm>
          <a:prstGeom prst="rect">
            <a:avLst/>
          </a:prstGeom>
          <a:noFill/>
        </p:spPr>
        <p:txBody>
          <a:bodyPr wrap="none" rtlCol="0">
            <a:spAutoFit/>
          </a:bodyPr>
          <a:lstStyle/>
          <a:p>
            <a:endParaRPr lang="en-US" dirty="0"/>
          </a:p>
        </p:txBody>
      </p:sp>
      <p:pic>
        <p:nvPicPr>
          <p:cNvPr id="11" name="Graphic 10">
            <a:extLst>
              <a:ext uri="{FF2B5EF4-FFF2-40B4-BE49-F238E27FC236}">
                <a16:creationId xmlns:a16="http://schemas.microsoft.com/office/drawing/2014/main" id="{317CE75C-3A41-DB01-AB47-E754464DBF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 y="6454528"/>
            <a:ext cx="1809750" cy="400050"/>
          </a:xfrm>
          <a:prstGeom prst="rect">
            <a:avLst/>
          </a:prstGeom>
        </p:spPr>
      </p:pic>
      <p:sp>
        <p:nvSpPr>
          <p:cNvPr id="13" name="Title 1">
            <a:extLst>
              <a:ext uri="{FF2B5EF4-FFF2-40B4-BE49-F238E27FC236}">
                <a16:creationId xmlns:a16="http://schemas.microsoft.com/office/drawing/2014/main" id="{55E5F33B-BD1B-8E1E-AD6D-D85A8A8A93B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b="1" kern="1200" dirty="0">
                <a:solidFill>
                  <a:schemeClr val="tx1"/>
                </a:solidFill>
                <a:latin typeface="+mj-lt"/>
                <a:ea typeface="+mj-ea"/>
                <a:cs typeface="+mj-cs"/>
              </a:rPr>
              <a:t>Laws &amp; Regulations </a:t>
            </a:r>
            <a:endParaRPr lang="en-US" b="1" dirty="0"/>
          </a:p>
        </p:txBody>
      </p:sp>
      <p:pic>
        <p:nvPicPr>
          <p:cNvPr id="4" name="Picture 3" descr="A close-up of a diagram&#10;&#10;AI-generated content may be incorrect.">
            <a:extLst>
              <a:ext uri="{FF2B5EF4-FFF2-40B4-BE49-F238E27FC236}">
                <a16:creationId xmlns:a16="http://schemas.microsoft.com/office/drawing/2014/main" id="{C88AA976-202C-2E76-8CA2-C132723CE8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5408" y="2213209"/>
            <a:ext cx="4488377" cy="2773817"/>
          </a:xfrm>
          <a:prstGeom prst="rect">
            <a:avLst/>
          </a:prstGeom>
        </p:spPr>
      </p:pic>
    </p:spTree>
    <p:extLst>
      <p:ext uri="{BB962C8B-B14F-4D97-AF65-F5344CB8AC3E}">
        <p14:creationId xmlns:p14="http://schemas.microsoft.com/office/powerpoint/2010/main" val="4984468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18CE44-1EB4-81A4-1593-22363FCF9FC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93B4888D-D21D-D55A-905D-D91EF6346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63140C9-9B9B-B04E-6515-95C8AA55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3C610D5D-DE00-91ED-C426-8FAF53EBEA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8" name="TextBox 7">
            <a:extLst>
              <a:ext uri="{FF2B5EF4-FFF2-40B4-BE49-F238E27FC236}">
                <a16:creationId xmlns:a16="http://schemas.microsoft.com/office/drawing/2014/main" id="{AB74B0BD-CBB3-EC7F-8DBB-20DA8F1FB8F8}"/>
              </a:ext>
            </a:extLst>
          </p:cNvPr>
          <p:cNvSpPr txBox="1"/>
          <p:nvPr/>
        </p:nvSpPr>
        <p:spPr>
          <a:xfrm>
            <a:off x="3422645" y="172849"/>
            <a:ext cx="49788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dirty="0"/>
              <a:t>Who </a:t>
            </a:r>
            <a:r>
              <a:rPr lang="en-US" sz="7200" dirty="0">
                <a:latin typeface="Aptos Display"/>
              </a:rPr>
              <a:t>We Are </a:t>
            </a:r>
            <a:endParaRPr lang="en-US" sz="7200" dirty="0"/>
          </a:p>
        </p:txBody>
      </p:sp>
      <p:sp>
        <p:nvSpPr>
          <p:cNvPr id="14" name="TextBox 13">
            <a:extLst>
              <a:ext uri="{FF2B5EF4-FFF2-40B4-BE49-F238E27FC236}">
                <a16:creationId xmlns:a16="http://schemas.microsoft.com/office/drawing/2014/main" id="{FF4ACE0B-B5BC-2CDA-DDE8-F1758D833B4D}"/>
              </a:ext>
            </a:extLst>
          </p:cNvPr>
          <p:cNvSpPr txBox="1"/>
          <p:nvPr/>
        </p:nvSpPr>
        <p:spPr>
          <a:xfrm>
            <a:off x="460039" y="4139201"/>
            <a:ext cx="1987555"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t>Hussein Sbeiti </a:t>
            </a:r>
          </a:p>
        </p:txBody>
      </p:sp>
      <p:sp>
        <p:nvSpPr>
          <p:cNvPr id="16" name="TextBox 15">
            <a:extLst>
              <a:ext uri="{FF2B5EF4-FFF2-40B4-BE49-F238E27FC236}">
                <a16:creationId xmlns:a16="http://schemas.microsoft.com/office/drawing/2014/main" id="{8659B974-78D6-FA15-8998-48C37F199D9B}"/>
              </a:ext>
            </a:extLst>
          </p:cNvPr>
          <p:cNvSpPr txBox="1"/>
          <p:nvPr/>
        </p:nvSpPr>
        <p:spPr>
          <a:xfrm>
            <a:off x="3304945" y="4139200"/>
            <a:ext cx="1987555"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t>Jon Fernandez</a:t>
            </a:r>
          </a:p>
        </p:txBody>
      </p:sp>
      <p:sp>
        <p:nvSpPr>
          <p:cNvPr id="19" name="TextBox 18">
            <a:extLst>
              <a:ext uri="{FF2B5EF4-FFF2-40B4-BE49-F238E27FC236}">
                <a16:creationId xmlns:a16="http://schemas.microsoft.com/office/drawing/2014/main" id="{6C514166-E99A-FA9E-F7B5-B3B5F1BF3078}"/>
              </a:ext>
            </a:extLst>
          </p:cNvPr>
          <p:cNvSpPr txBox="1"/>
          <p:nvPr/>
        </p:nvSpPr>
        <p:spPr>
          <a:xfrm>
            <a:off x="6149850" y="4139201"/>
            <a:ext cx="2915179"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t>Chinyere Brown-McVitie</a:t>
            </a:r>
          </a:p>
        </p:txBody>
      </p:sp>
      <p:sp>
        <p:nvSpPr>
          <p:cNvPr id="20" name="TextBox 19">
            <a:extLst>
              <a:ext uri="{FF2B5EF4-FFF2-40B4-BE49-F238E27FC236}">
                <a16:creationId xmlns:a16="http://schemas.microsoft.com/office/drawing/2014/main" id="{BA7D4709-7E55-F3AC-4A5E-8A808B2F3E25}"/>
              </a:ext>
            </a:extLst>
          </p:cNvPr>
          <p:cNvSpPr txBox="1"/>
          <p:nvPr/>
        </p:nvSpPr>
        <p:spPr>
          <a:xfrm>
            <a:off x="9776954" y="4133459"/>
            <a:ext cx="2230774"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t>Ayele Kouevidjin</a:t>
            </a:r>
          </a:p>
        </p:txBody>
      </p:sp>
      <p:pic>
        <p:nvPicPr>
          <p:cNvPr id="11" name="Picture 10" descr="A person with curly hair smiling&#10;&#10;AI-generated content may be incorrect.">
            <a:extLst>
              <a:ext uri="{FF2B5EF4-FFF2-40B4-BE49-F238E27FC236}">
                <a16:creationId xmlns:a16="http://schemas.microsoft.com/office/drawing/2014/main" id="{B7E4E8DD-69D3-E423-1AE0-2DB5626A9BBB}"/>
              </a:ext>
            </a:extLst>
          </p:cNvPr>
          <p:cNvPicPr>
            <a:picLocks noChangeAspect="1"/>
          </p:cNvPicPr>
          <p:nvPr/>
        </p:nvPicPr>
        <p:blipFill rotWithShape="1">
          <a:blip r:embed="rId5">
            <a:extLst>
              <a:ext uri="{28A0092B-C50C-407E-A947-70E740481C1C}">
                <a14:useLocalDpi xmlns:a14="http://schemas.microsoft.com/office/drawing/2010/main" val="0"/>
              </a:ext>
            </a:extLst>
          </a:blip>
          <a:srcRect l="22380" t="8036" r="11611" b="8036"/>
          <a:stretch/>
        </p:blipFill>
        <p:spPr>
          <a:xfrm rot="5400000">
            <a:off x="6278490" y="1589238"/>
            <a:ext cx="2293637" cy="2187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with braids smiling&#10;&#10;AI-generated content may be incorrect.">
            <a:extLst>
              <a:ext uri="{FF2B5EF4-FFF2-40B4-BE49-F238E27FC236}">
                <a16:creationId xmlns:a16="http://schemas.microsoft.com/office/drawing/2014/main" id="{81F53905-344C-8EF9-332E-024CEE810119}"/>
              </a:ext>
            </a:extLst>
          </p:cNvPr>
          <p:cNvPicPr>
            <a:picLocks noChangeAspect="1"/>
          </p:cNvPicPr>
          <p:nvPr/>
        </p:nvPicPr>
        <p:blipFill rotWithShape="1">
          <a:blip r:embed="rId6">
            <a:extLst>
              <a:ext uri="{28A0092B-C50C-407E-A947-70E740481C1C}">
                <a14:useLocalDpi xmlns:a14="http://schemas.microsoft.com/office/drawing/2010/main" val="0"/>
              </a:ext>
            </a:extLst>
          </a:blip>
          <a:srcRect l="480" t="5556" b="21842"/>
          <a:stretch/>
        </p:blipFill>
        <p:spPr>
          <a:xfrm>
            <a:off x="9713913" y="1497921"/>
            <a:ext cx="2187204" cy="22936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696F6D87-5362-187D-6D69-A3DFB36AD0FB}"/>
              </a:ext>
            </a:extLst>
          </p:cNvPr>
          <p:cNvPicPr>
            <a:picLocks noChangeAspect="1"/>
          </p:cNvPicPr>
          <p:nvPr/>
        </p:nvPicPr>
        <p:blipFill rotWithShape="1">
          <a:blip r:embed="rId7"/>
          <a:srcRect l="20161" t="11111" r="17939" b="41930"/>
          <a:stretch/>
        </p:blipFill>
        <p:spPr>
          <a:xfrm>
            <a:off x="278183" y="1630380"/>
            <a:ext cx="2267712" cy="23319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descr="A group of men in suits&#10;&#10;AI-generated content may be incorrect.">
            <a:extLst>
              <a:ext uri="{FF2B5EF4-FFF2-40B4-BE49-F238E27FC236}">
                <a16:creationId xmlns:a16="http://schemas.microsoft.com/office/drawing/2014/main" id="{11E2B579-82DD-B3E2-877F-8A3E7F18944E}"/>
              </a:ext>
            </a:extLst>
          </p:cNvPr>
          <p:cNvPicPr>
            <a:picLocks noChangeAspect="1"/>
          </p:cNvPicPr>
          <p:nvPr/>
        </p:nvPicPr>
        <p:blipFill>
          <a:blip r:embed="rId8">
            <a:extLst>
              <a:ext uri="{28A0092B-C50C-407E-A947-70E740481C1C}">
                <a14:useLocalDpi xmlns:a14="http://schemas.microsoft.com/office/drawing/2010/main" val="0"/>
              </a:ext>
            </a:extLst>
          </a:blip>
          <a:srcRect l="32436" t="40134" r="52222" b="43964"/>
          <a:stretch/>
        </p:blipFill>
        <p:spPr>
          <a:xfrm rot="5400000">
            <a:off x="3262528" y="1576860"/>
            <a:ext cx="2352545" cy="2267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01739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B910D1C-71F7-5270-175E-176F0FAC80F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74DA4FC1-4328-4642-1DA5-E3B27B118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9" y="6447130"/>
            <a:ext cx="1809750" cy="400050"/>
          </a:xfrm>
          <a:prstGeom prst="rect">
            <a:avLst/>
          </a:prstGeom>
        </p:spPr>
      </p:pic>
      <p:sp>
        <p:nvSpPr>
          <p:cNvPr id="10" name="TextBox 9">
            <a:extLst>
              <a:ext uri="{FF2B5EF4-FFF2-40B4-BE49-F238E27FC236}">
                <a16:creationId xmlns:a16="http://schemas.microsoft.com/office/drawing/2014/main" id="{8FED5D6D-B46B-5997-A037-43DEC455D1AF}"/>
              </a:ext>
            </a:extLst>
          </p:cNvPr>
          <p:cNvSpPr txBox="1"/>
          <p:nvPr/>
        </p:nvSpPr>
        <p:spPr>
          <a:xfrm>
            <a:off x="2419289" y="1905506"/>
            <a:ext cx="73534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dirty="0">
                <a:solidFill>
                  <a:schemeClr val="bg1"/>
                </a:solidFill>
              </a:rPr>
              <a:t>Historical Background</a:t>
            </a:r>
          </a:p>
          <a:p>
            <a:pPr algn="ctr"/>
            <a:r>
              <a:rPr lang="en-US" sz="4000" i="1" dirty="0">
                <a:solidFill>
                  <a:schemeClr val="bg1"/>
                </a:solidFill>
              </a:rPr>
              <a:t>From securing identities to shaping the future of cybersecurity</a:t>
            </a:r>
            <a:endParaRPr lang="en-US" sz="4000" dirty="0">
              <a:solidFill>
                <a:schemeClr val="bg1"/>
              </a:solidFill>
            </a:endParaRPr>
          </a:p>
        </p:txBody>
      </p:sp>
    </p:spTree>
    <p:extLst>
      <p:ext uri="{BB962C8B-B14F-4D97-AF65-F5344CB8AC3E}">
        <p14:creationId xmlns:p14="http://schemas.microsoft.com/office/powerpoint/2010/main" val="22629099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306673-5AED-E083-A8D1-7370505198F9}"/>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37625D09-C06E-3491-F03C-D4224CEE2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BD3362-E22F-574E-D287-4B0F21964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2F917566-467E-A843-6FAB-0E0BFB262A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graphicFrame>
        <p:nvGraphicFramePr>
          <p:cNvPr id="2" name="Diagram 30">
            <a:extLst>
              <a:ext uri="{FF2B5EF4-FFF2-40B4-BE49-F238E27FC236}">
                <a16:creationId xmlns:a16="http://schemas.microsoft.com/office/drawing/2014/main" id="{0CEBE3BA-8196-00C6-DED4-CD4D4781BABE}"/>
              </a:ext>
            </a:extLst>
          </p:cNvPr>
          <p:cNvGraphicFramePr/>
          <p:nvPr/>
        </p:nvGraphicFramePr>
        <p:xfrm>
          <a:off x="604836" y="1562109"/>
          <a:ext cx="10982326" cy="3943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1">
            <a:extLst>
              <a:ext uri="{FF2B5EF4-FFF2-40B4-BE49-F238E27FC236}">
                <a16:creationId xmlns:a16="http://schemas.microsoft.com/office/drawing/2014/main" id="{9A1075AE-B784-3568-E0A2-9641ADD4EDAE}"/>
              </a:ext>
            </a:extLst>
          </p:cNvPr>
          <p:cNvSpPr>
            <a:spLocks noGrp="1"/>
          </p:cNvSpPr>
          <p:nvPr>
            <p:ph type="title"/>
          </p:nvPr>
        </p:nvSpPr>
        <p:spPr>
          <a:xfrm>
            <a:off x="3167061" y="152412"/>
            <a:ext cx="5857876" cy="1325563"/>
          </a:xfrm>
        </p:spPr>
        <p:txBody>
          <a:bodyPr>
            <a:normAutofit fontScale="90000"/>
          </a:bodyPr>
          <a:lstStyle/>
          <a:p>
            <a:pPr algn="ctr"/>
            <a:r>
              <a:rPr lang="en-US" sz="4800" b="1" dirty="0"/>
              <a:t>Historical Background</a:t>
            </a:r>
          </a:p>
        </p:txBody>
      </p:sp>
    </p:spTree>
    <p:extLst>
      <p:ext uri="{BB962C8B-B14F-4D97-AF65-F5344CB8AC3E}">
        <p14:creationId xmlns:p14="http://schemas.microsoft.com/office/powerpoint/2010/main" val="16235419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2B06761-278D-B79D-65A4-4571F17883E1}"/>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B55998C-32A9-7F92-49E4-1DB8EE039D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A39E4961-0D6F-DD0E-E514-478AEA03A33D}"/>
              </a:ext>
            </a:extLst>
          </p:cNvPr>
          <p:cNvSpPr txBox="1"/>
          <p:nvPr/>
        </p:nvSpPr>
        <p:spPr>
          <a:xfrm>
            <a:off x="2419289" y="1905506"/>
            <a:ext cx="735342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None/>
            </a:pPr>
            <a:r>
              <a:rPr lang="en-US" sz="4800" b="1" dirty="0">
                <a:solidFill>
                  <a:schemeClr val="bg1"/>
                </a:solidFill>
              </a:rPr>
              <a:t>Year 1</a:t>
            </a:r>
            <a:endParaRPr lang="en-US" sz="4800" dirty="0">
              <a:solidFill>
                <a:schemeClr val="bg1"/>
              </a:solidFill>
            </a:endParaRPr>
          </a:p>
          <a:p>
            <a:pPr algn="ctr"/>
            <a:r>
              <a:rPr lang="en-US" sz="4000" i="1" dirty="0">
                <a:solidFill>
                  <a:schemeClr val="bg1"/>
                </a:solidFill>
              </a:rPr>
              <a:t>Laying the foundation for secure, scalable, and strategic growth</a:t>
            </a:r>
            <a:endParaRPr lang="en-US" sz="4800" dirty="0">
              <a:solidFill>
                <a:schemeClr val="bg1"/>
              </a:solidFill>
            </a:endParaRPr>
          </a:p>
        </p:txBody>
      </p:sp>
    </p:spTree>
    <p:extLst>
      <p:ext uri="{BB962C8B-B14F-4D97-AF65-F5344CB8AC3E}">
        <p14:creationId xmlns:p14="http://schemas.microsoft.com/office/powerpoint/2010/main" val="34111491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0A350-BAD9-17B1-F5A5-2CC6346F748F}"/>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FE4DA02-BD4B-D5E5-C468-7D267EB87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89B80-9760-DC31-9678-13EDAE9A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5AAD9692-1521-AE34-C293-F3930DE8C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sp>
        <p:nvSpPr>
          <p:cNvPr id="5" name="Title 4">
            <a:extLst>
              <a:ext uri="{FF2B5EF4-FFF2-40B4-BE49-F238E27FC236}">
                <a16:creationId xmlns:a16="http://schemas.microsoft.com/office/drawing/2014/main" id="{4C60771F-6352-4267-A7FF-235B8061A0F8}"/>
              </a:ext>
            </a:extLst>
          </p:cNvPr>
          <p:cNvSpPr>
            <a:spLocks noGrp="1"/>
          </p:cNvSpPr>
          <p:nvPr>
            <p:ph type="title"/>
          </p:nvPr>
        </p:nvSpPr>
        <p:spPr/>
        <p:txBody>
          <a:bodyPr/>
          <a:lstStyle/>
          <a:p>
            <a:r>
              <a:rPr lang="en-US" b="1" dirty="0"/>
              <a:t>Year 1: Foundation and Trust Rebuilding</a:t>
            </a:r>
            <a:endParaRPr lang="en-US" dirty="0"/>
          </a:p>
        </p:txBody>
      </p:sp>
      <p:pic>
        <p:nvPicPr>
          <p:cNvPr id="8" name="Content Placeholder 3">
            <a:extLst>
              <a:ext uri="{FF2B5EF4-FFF2-40B4-BE49-F238E27FC236}">
                <a16:creationId xmlns:a16="http://schemas.microsoft.com/office/drawing/2014/main" id="{43C949FE-1934-A8E4-A6AC-8751A147A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288" y="3668610"/>
            <a:ext cx="428625" cy="428625"/>
          </a:xfrm>
          <a:prstGeom prst="rect">
            <a:avLst/>
          </a:prstGeom>
        </p:spPr>
      </p:pic>
      <p:pic>
        <p:nvPicPr>
          <p:cNvPr id="9" name="Graphic 8">
            <a:extLst>
              <a:ext uri="{FF2B5EF4-FFF2-40B4-BE49-F238E27FC236}">
                <a16:creationId xmlns:a16="http://schemas.microsoft.com/office/drawing/2014/main" id="{F69ACCF2-66FD-FF47-3D7B-8235ABDD09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288" y="2657322"/>
            <a:ext cx="428625" cy="428625"/>
          </a:xfrm>
          <a:prstGeom prst="rect">
            <a:avLst/>
          </a:prstGeom>
        </p:spPr>
      </p:pic>
      <p:pic>
        <p:nvPicPr>
          <p:cNvPr id="10" name="Graphic 9">
            <a:extLst>
              <a:ext uri="{FF2B5EF4-FFF2-40B4-BE49-F238E27FC236}">
                <a16:creationId xmlns:a16="http://schemas.microsoft.com/office/drawing/2014/main" id="{697EB637-F2CB-026A-8395-F963D2CD8A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288" y="1596871"/>
            <a:ext cx="428625" cy="428625"/>
          </a:xfrm>
          <a:prstGeom prst="rect">
            <a:avLst/>
          </a:prstGeom>
        </p:spPr>
      </p:pic>
      <p:sp>
        <p:nvSpPr>
          <p:cNvPr id="11" name="TextBox 10">
            <a:extLst>
              <a:ext uri="{FF2B5EF4-FFF2-40B4-BE49-F238E27FC236}">
                <a16:creationId xmlns:a16="http://schemas.microsoft.com/office/drawing/2014/main" id="{93D1254A-DF6E-EA7F-31EB-70BC1AB57814}"/>
              </a:ext>
            </a:extLst>
          </p:cNvPr>
          <p:cNvSpPr txBox="1"/>
          <p:nvPr/>
        </p:nvSpPr>
        <p:spPr>
          <a:xfrm>
            <a:off x="1392238" y="1595284"/>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Form dedicated cybersecurity task forces</a:t>
            </a:r>
            <a:r>
              <a:rPr lang="en-US" dirty="0">
                <a:ea typeface="+mn-lt"/>
                <a:cs typeface="+mn-lt"/>
              </a:rPr>
              <a:t> including incident response, threat hunting, and vulnerability management teams to immediately improve internal readiness and reduce exposure to active threats</a:t>
            </a:r>
            <a:endParaRPr lang="en-US" dirty="0"/>
          </a:p>
          <a:p>
            <a:endParaRPr lang="en-US" dirty="0">
              <a:ea typeface="+mn-lt"/>
              <a:cs typeface="+mn-lt"/>
            </a:endParaRPr>
          </a:p>
        </p:txBody>
      </p:sp>
      <p:sp>
        <p:nvSpPr>
          <p:cNvPr id="12" name="TextBox 11">
            <a:extLst>
              <a:ext uri="{FF2B5EF4-FFF2-40B4-BE49-F238E27FC236}">
                <a16:creationId xmlns:a16="http://schemas.microsoft.com/office/drawing/2014/main" id="{D958D78D-B550-2699-5409-8B43018E04F7}"/>
              </a:ext>
            </a:extLst>
          </p:cNvPr>
          <p:cNvSpPr txBox="1"/>
          <p:nvPr/>
        </p:nvSpPr>
        <p:spPr>
          <a:xfrm>
            <a:off x="1392238" y="2657168"/>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Implement scalable quantum computing infrastructure</a:t>
            </a:r>
            <a:r>
              <a:rPr lang="en-US" dirty="0">
                <a:ea typeface="+mn-lt"/>
                <a:cs typeface="+mn-lt"/>
              </a:rPr>
              <a:t> to test and prepare for quantum-era threats while beginning internal integration of post-quantum cryptographic algorithms into core PAM workflows</a:t>
            </a:r>
            <a:endParaRPr lang="en-US" dirty="0"/>
          </a:p>
          <a:p>
            <a:endParaRPr lang="en-US" dirty="0"/>
          </a:p>
        </p:txBody>
      </p:sp>
      <p:sp>
        <p:nvSpPr>
          <p:cNvPr id="13" name="TextBox 12">
            <a:extLst>
              <a:ext uri="{FF2B5EF4-FFF2-40B4-BE49-F238E27FC236}">
                <a16:creationId xmlns:a16="http://schemas.microsoft.com/office/drawing/2014/main" id="{27EBA004-5B47-64C7-D7A9-460B28EBBCD7}"/>
              </a:ext>
            </a:extLst>
          </p:cNvPr>
          <p:cNvSpPr txBox="1"/>
          <p:nvPr/>
        </p:nvSpPr>
        <p:spPr>
          <a:xfrm>
            <a:off x="1392238" y="3657600"/>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Launch and operationalize a Zero-Day Vulnerability Response Plan</a:t>
            </a:r>
            <a:r>
              <a:rPr lang="en-US">
                <a:ea typeface="+mn-lt"/>
                <a:cs typeface="+mn-lt"/>
              </a:rPr>
              <a:t> that includes rapid detection, internal communication protocols, ethical disclosure processes, and customer-facing mitigation playbooks</a:t>
            </a:r>
            <a:endParaRPr lang="en-US"/>
          </a:p>
          <a:p>
            <a:endParaRPr lang="en-US" dirty="0">
              <a:ea typeface="+mn-lt"/>
              <a:cs typeface="+mn-lt"/>
            </a:endParaRPr>
          </a:p>
        </p:txBody>
      </p:sp>
      <p:sp>
        <p:nvSpPr>
          <p:cNvPr id="14" name="TextBox 13">
            <a:extLst>
              <a:ext uri="{FF2B5EF4-FFF2-40B4-BE49-F238E27FC236}">
                <a16:creationId xmlns:a16="http://schemas.microsoft.com/office/drawing/2014/main" id="{0AB50123-A6B7-9B9C-F920-E704E4D34E34}"/>
              </a:ext>
            </a:extLst>
          </p:cNvPr>
          <p:cNvSpPr txBox="1"/>
          <p:nvPr/>
        </p:nvSpPr>
        <p:spPr>
          <a:xfrm>
            <a:off x="1362998" y="4773561"/>
            <a:ext cx="91095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Rebuild client trust and reinforce CyberArk’s security reputation</a:t>
            </a:r>
            <a:r>
              <a:rPr lang="en-US" dirty="0">
                <a:ea typeface="+mn-lt"/>
                <a:cs typeface="+mn-lt"/>
              </a:rPr>
              <a:t> through transparent third-party audits, improved service-level agreements (SLAs), and consistent communication around new security and compliance upgrades</a:t>
            </a:r>
          </a:p>
          <a:p>
            <a:endParaRPr lang="en-US" dirty="0"/>
          </a:p>
        </p:txBody>
      </p:sp>
      <p:pic>
        <p:nvPicPr>
          <p:cNvPr id="15" name="Graphic 14">
            <a:extLst>
              <a:ext uri="{FF2B5EF4-FFF2-40B4-BE49-F238E27FC236}">
                <a16:creationId xmlns:a16="http://schemas.microsoft.com/office/drawing/2014/main" id="{21019FB1-92B9-0F8A-F8E1-1E65D85FF3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4106" y="4775558"/>
            <a:ext cx="428625" cy="428625"/>
          </a:xfrm>
          <a:prstGeom prst="rect">
            <a:avLst/>
          </a:prstGeom>
        </p:spPr>
      </p:pic>
    </p:spTree>
    <p:extLst>
      <p:ext uri="{BB962C8B-B14F-4D97-AF65-F5344CB8AC3E}">
        <p14:creationId xmlns:p14="http://schemas.microsoft.com/office/powerpoint/2010/main" val="1813721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CA9CE6A-AF1C-B921-2E7F-0FB1623F4D91}"/>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D8D8BADC-20CB-6D01-C1C8-B070240C3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 y="6447130"/>
            <a:ext cx="1809750" cy="400050"/>
          </a:xfrm>
          <a:prstGeom prst="rect">
            <a:avLst/>
          </a:prstGeom>
        </p:spPr>
      </p:pic>
      <p:sp>
        <p:nvSpPr>
          <p:cNvPr id="4" name="TextBox 3">
            <a:extLst>
              <a:ext uri="{FF2B5EF4-FFF2-40B4-BE49-F238E27FC236}">
                <a16:creationId xmlns:a16="http://schemas.microsoft.com/office/drawing/2014/main" id="{CD508B2B-74F6-6A1C-3F47-AC64FF62E99A}"/>
              </a:ext>
            </a:extLst>
          </p:cNvPr>
          <p:cNvSpPr txBox="1"/>
          <p:nvPr/>
        </p:nvSpPr>
        <p:spPr>
          <a:xfrm>
            <a:off x="2419289" y="1905506"/>
            <a:ext cx="735342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None/>
            </a:pPr>
            <a:r>
              <a:rPr lang="en-US" sz="4800" b="1" dirty="0">
                <a:solidFill>
                  <a:schemeClr val="bg1"/>
                </a:solidFill>
              </a:rPr>
              <a:t>Year 2</a:t>
            </a:r>
            <a:endParaRPr lang="en-US" sz="4800" dirty="0">
              <a:solidFill>
                <a:schemeClr val="bg1"/>
              </a:solidFill>
            </a:endParaRPr>
          </a:p>
          <a:p>
            <a:pPr algn="ctr"/>
            <a:r>
              <a:rPr lang="en-US" sz="4000" i="1" dirty="0">
                <a:solidFill>
                  <a:schemeClr val="bg1"/>
                </a:solidFill>
              </a:rPr>
              <a:t>Enabling secure, scalable growth through seamless integration</a:t>
            </a:r>
          </a:p>
        </p:txBody>
      </p:sp>
    </p:spTree>
    <p:extLst>
      <p:ext uri="{BB962C8B-B14F-4D97-AF65-F5344CB8AC3E}">
        <p14:creationId xmlns:p14="http://schemas.microsoft.com/office/powerpoint/2010/main" val="4123197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A9B10-49EA-DE5B-4B35-D669B38851F3}"/>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F3A8C94-6C5F-A3F3-F461-CFCDB7077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B8F8F0D-4954-D8AB-E471-453CA07A8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F7F984FE-1C8F-3DE5-B31B-8EC80B846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pic>
        <p:nvPicPr>
          <p:cNvPr id="6" name="Content Placeholder 3">
            <a:extLst>
              <a:ext uri="{FF2B5EF4-FFF2-40B4-BE49-F238E27FC236}">
                <a16:creationId xmlns:a16="http://schemas.microsoft.com/office/drawing/2014/main" id="{BF9A62D7-AF2B-C852-3854-07EA3E3EFB6E}"/>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903288" y="4119101"/>
            <a:ext cx="428625" cy="428625"/>
          </a:xfrm>
        </p:spPr>
      </p:pic>
      <p:pic>
        <p:nvPicPr>
          <p:cNvPr id="7" name="Graphic 6">
            <a:extLst>
              <a:ext uri="{FF2B5EF4-FFF2-40B4-BE49-F238E27FC236}">
                <a16:creationId xmlns:a16="http://schemas.microsoft.com/office/drawing/2014/main" id="{190E986D-C5D1-82D2-1B46-B139080830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 y="6454528"/>
            <a:ext cx="1809750" cy="400050"/>
          </a:xfrm>
          <a:prstGeom prst="rect">
            <a:avLst/>
          </a:prstGeom>
        </p:spPr>
      </p:pic>
      <p:pic>
        <p:nvPicPr>
          <p:cNvPr id="16" name="Graphic 15">
            <a:extLst>
              <a:ext uri="{FF2B5EF4-FFF2-40B4-BE49-F238E27FC236}">
                <a16:creationId xmlns:a16="http://schemas.microsoft.com/office/drawing/2014/main" id="{EA36EF43-2246-4C2D-77CD-049F86074D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065" y="2844488"/>
            <a:ext cx="428625" cy="428625"/>
          </a:xfrm>
          <a:prstGeom prst="rect">
            <a:avLst/>
          </a:prstGeom>
        </p:spPr>
      </p:pic>
      <p:pic>
        <p:nvPicPr>
          <p:cNvPr id="17" name="Graphic 16">
            <a:extLst>
              <a:ext uri="{FF2B5EF4-FFF2-40B4-BE49-F238E27FC236}">
                <a16:creationId xmlns:a16="http://schemas.microsoft.com/office/drawing/2014/main" id="{4BB0D5B1-F5D4-0A60-74B9-D856CA4A35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288" y="1830387"/>
            <a:ext cx="428625" cy="428625"/>
          </a:xfrm>
          <a:prstGeom prst="rect">
            <a:avLst/>
          </a:prstGeom>
        </p:spPr>
      </p:pic>
      <p:sp>
        <p:nvSpPr>
          <p:cNvPr id="19" name="TextBox 18">
            <a:extLst>
              <a:ext uri="{FF2B5EF4-FFF2-40B4-BE49-F238E27FC236}">
                <a16:creationId xmlns:a16="http://schemas.microsoft.com/office/drawing/2014/main" id="{2AEBB4A6-FD00-4D6C-7572-C9085A647209}"/>
              </a:ext>
            </a:extLst>
          </p:cNvPr>
          <p:cNvSpPr txBox="1"/>
          <p:nvPr/>
        </p:nvSpPr>
        <p:spPr>
          <a:xfrm>
            <a:off x="1392238" y="1828800"/>
            <a:ext cx="91138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Expand and integrate quantum-safe cryptography and AI-driven threat analytics</a:t>
            </a:r>
            <a:r>
              <a:rPr lang="en-US" dirty="0">
                <a:ea typeface="+mn-lt"/>
                <a:cs typeface="+mn-lt"/>
              </a:rPr>
              <a:t> into CyberArk’s Vault, Session Manager, and Endpoint Privilege Manager to enhance proactive defense capabilities and reduce false positives</a:t>
            </a:r>
            <a:endParaRPr lang="en-US" dirty="0"/>
          </a:p>
        </p:txBody>
      </p:sp>
      <p:sp>
        <p:nvSpPr>
          <p:cNvPr id="20" name="TextBox 19">
            <a:extLst>
              <a:ext uri="{FF2B5EF4-FFF2-40B4-BE49-F238E27FC236}">
                <a16:creationId xmlns:a16="http://schemas.microsoft.com/office/drawing/2014/main" id="{88DBBA49-3AA7-3EE4-1C62-C41EE78E8BE7}"/>
              </a:ext>
            </a:extLst>
          </p:cNvPr>
          <p:cNvSpPr txBox="1"/>
          <p:nvPr/>
        </p:nvSpPr>
        <p:spPr>
          <a:xfrm>
            <a:off x="1404528" y="2859958"/>
            <a:ext cx="91138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Scale up cloud and hybrid infrastructure protection</a:t>
            </a:r>
            <a:r>
              <a:rPr lang="en-US" dirty="0">
                <a:ea typeface="+mn-lt"/>
                <a:cs typeface="+mn-lt"/>
              </a:rPr>
              <a:t> by embedding PAM controls across major platforms (AWS, Azure, GCP) and enabling secure remote access with Just-in-Time provisioning</a:t>
            </a:r>
            <a:endParaRPr lang="en-US" dirty="0"/>
          </a:p>
        </p:txBody>
      </p:sp>
      <p:sp>
        <p:nvSpPr>
          <p:cNvPr id="21" name="TextBox 20">
            <a:extLst>
              <a:ext uri="{FF2B5EF4-FFF2-40B4-BE49-F238E27FC236}">
                <a16:creationId xmlns:a16="http://schemas.microsoft.com/office/drawing/2014/main" id="{6A3585A3-B7E0-A5E3-38B6-49AC14F3381F}"/>
              </a:ext>
            </a:extLst>
          </p:cNvPr>
          <p:cNvSpPr txBox="1"/>
          <p:nvPr/>
        </p:nvSpPr>
        <p:spPr>
          <a:xfrm>
            <a:off x="1392238" y="4038600"/>
            <a:ext cx="91138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Develop and formalize strategic partnerships and industry alliances</a:t>
            </a:r>
            <a:r>
              <a:rPr lang="en-US" dirty="0">
                <a:ea typeface="+mn-lt"/>
                <a:cs typeface="+mn-lt"/>
              </a:rPr>
              <a:t> with cloud providers, security vendors, and regulatory bodies to promote interoperability and drive adoption of CyberArk’s zero-trust innovations</a:t>
            </a:r>
            <a:endParaRPr lang="en-US" dirty="0"/>
          </a:p>
        </p:txBody>
      </p:sp>
      <p:pic>
        <p:nvPicPr>
          <p:cNvPr id="23" name="Graphic 22">
            <a:extLst>
              <a:ext uri="{FF2B5EF4-FFF2-40B4-BE49-F238E27FC236}">
                <a16:creationId xmlns:a16="http://schemas.microsoft.com/office/drawing/2014/main" id="{A0FE6A9F-DA76-222D-2EFD-5D35AD729F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064" y="5133202"/>
            <a:ext cx="428625" cy="428625"/>
          </a:xfrm>
          <a:prstGeom prst="rect">
            <a:avLst/>
          </a:prstGeom>
        </p:spPr>
      </p:pic>
      <p:sp>
        <p:nvSpPr>
          <p:cNvPr id="25" name="TextBox 24">
            <a:extLst>
              <a:ext uri="{FF2B5EF4-FFF2-40B4-BE49-F238E27FC236}">
                <a16:creationId xmlns:a16="http://schemas.microsoft.com/office/drawing/2014/main" id="{D8D607F4-F0E7-244C-B953-6F2BEA88369E}"/>
              </a:ext>
            </a:extLst>
          </p:cNvPr>
          <p:cNvSpPr txBox="1"/>
          <p:nvPr/>
        </p:nvSpPr>
        <p:spPr>
          <a:xfrm>
            <a:off x="1404528" y="5157019"/>
            <a:ext cx="91138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Enhance go-to-market strategy and global market presence</a:t>
            </a:r>
            <a:r>
              <a:rPr lang="en-US" dirty="0">
                <a:ea typeface="+mn-lt"/>
                <a:cs typeface="+mn-lt"/>
              </a:rPr>
              <a:t> by tailoring solutions for underserved sectors, expanding partner channels, and targeting emerging markets with localized compliance offerings.</a:t>
            </a:r>
            <a:endParaRPr lang="en-US" dirty="0"/>
          </a:p>
          <a:p>
            <a:endParaRPr lang="en-US" dirty="0"/>
          </a:p>
        </p:txBody>
      </p:sp>
      <p:sp>
        <p:nvSpPr>
          <p:cNvPr id="38" name="Title 1">
            <a:extLst>
              <a:ext uri="{FF2B5EF4-FFF2-40B4-BE49-F238E27FC236}">
                <a16:creationId xmlns:a16="http://schemas.microsoft.com/office/drawing/2014/main" id="{F531798C-E763-1819-2FFF-A901A4FEAAF4}"/>
              </a:ext>
            </a:extLst>
          </p:cNvPr>
          <p:cNvSpPr>
            <a:spLocks noGrp="1"/>
          </p:cNvSpPr>
          <p:nvPr>
            <p:ph type="title"/>
          </p:nvPr>
        </p:nvSpPr>
        <p:spPr>
          <a:xfrm>
            <a:off x="838200" y="365125"/>
            <a:ext cx="10515600" cy="1325563"/>
          </a:xfrm>
        </p:spPr>
        <p:txBody>
          <a:bodyPr/>
          <a:lstStyle/>
          <a:p>
            <a:r>
              <a:rPr lang="en-US" b="1" dirty="0">
                <a:ea typeface="+mj-lt"/>
                <a:cs typeface="+mj-lt"/>
              </a:rPr>
              <a:t>Year 2: Expansion and Integration</a:t>
            </a:r>
            <a:endParaRPr lang="en-US" dirty="0"/>
          </a:p>
        </p:txBody>
      </p:sp>
    </p:spTree>
    <p:extLst>
      <p:ext uri="{BB962C8B-B14F-4D97-AF65-F5344CB8AC3E}">
        <p14:creationId xmlns:p14="http://schemas.microsoft.com/office/powerpoint/2010/main" val="4125694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1D70AB0-2F4C-6149-9523-9ACC5CBCACC0}">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830</TotalTime>
  <Words>3114</Words>
  <Application>Microsoft Macintosh PowerPoint</Application>
  <PresentationFormat>Widescreen</PresentationFormat>
  <Paragraphs>279</Paragraphs>
  <Slides>26</Slides>
  <Notes>16</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Calibri</vt:lpstr>
      <vt:lpstr>office theme</vt:lpstr>
      <vt:lpstr>PowerPoint Presentation</vt:lpstr>
      <vt:lpstr>Agenda</vt:lpstr>
      <vt:lpstr>PowerPoint Presentation</vt:lpstr>
      <vt:lpstr>PowerPoint Presentation</vt:lpstr>
      <vt:lpstr>Historical Background</vt:lpstr>
      <vt:lpstr>PowerPoint Presentation</vt:lpstr>
      <vt:lpstr>Year 1: Foundation and Trust Rebuilding</vt:lpstr>
      <vt:lpstr>PowerPoint Presentation</vt:lpstr>
      <vt:lpstr>Year 2: Expansion and Integration</vt:lpstr>
      <vt:lpstr>PowerPoint Presentation</vt:lpstr>
      <vt:lpstr>Year 3: Innovation and Strategic Resilience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Citations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HUSSEIN SBEITI</cp:lastModifiedBy>
  <cp:revision>546</cp:revision>
  <dcterms:created xsi:type="dcterms:W3CDTF">2025-03-10T16:53:40Z</dcterms:created>
  <dcterms:modified xsi:type="dcterms:W3CDTF">2025-04-07T19:01:40Z</dcterms:modified>
</cp:coreProperties>
</file>